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316" r:id="rId3"/>
    <p:sldId id="297" r:id="rId4"/>
    <p:sldId id="301" r:id="rId5"/>
    <p:sldId id="270" r:id="rId6"/>
    <p:sldId id="303" r:id="rId7"/>
    <p:sldId id="300" r:id="rId8"/>
    <p:sldId id="310" r:id="rId9"/>
    <p:sldId id="315" r:id="rId10"/>
    <p:sldId id="309" r:id="rId11"/>
    <p:sldId id="319" r:id="rId12"/>
    <p:sldId id="308" r:id="rId13"/>
    <p:sldId id="313" r:id="rId14"/>
    <p:sldId id="312" r:id="rId15"/>
    <p:sldId id="317" r:id="rId16"/>
    <p:sldId id="318" r:id="rId17"/>
    <p:sldId id="311" r:id="rId18"/>
  </p:sldIdLst>
  <p:sldSz cx="9144000" cy="5143500" type="screen16x9"/>
  <p:notesSz cx="6858000" cy="9144000"/>
  <p:embeddedFontLst>
    <p:embeddedFont>
      <p:font typeface="Aldrich" panose="02000000000000000000" pitchFamily="2" charset="0"/>
      <p:regular r:id="rId20"/>
    </p:embeddedFont>
    <p:embeddedFont>
      <p:font typeface="Anaheim" pitchFamily="2" charset="0"/>
      <p:regular r:id="rId21"/>
      <p:bold r:id="rId22"/>
    </p:embeddedFont>
    <p:embeddedFont>
      <p:font typeface="Gmarket Sans TTF Bold" panose="02000000000000000000" pitchFamily="2" charset="-128"/>
      <p:bold r:id="rId23"/>
    </p:embeddedFont>
    <p:embeddedFont>
      <p:font typeface="Gmarket Sans TTF Light" panose="02000000000000000000" pitchFamily="2" charset="-128"/>
      <p:regular r:id="rId24"/>
    </p:embeddedFont>
    <p:embeddedFont>
      <p:font typeface="Gmarket Sans TTF Medium" panose="02000000000000000000" pitchFamily="2" charset="-128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92739-68D1-41E9-BADB-ACC5AD48917F}">
  <a:tblStyle styleId="{BB992739-68D1-41E9-BADB-ACC5AD4891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03A7E5-C3DA-47B7-B892-27842779EC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/>
    <p:restoredTop sz="94678"/>
  </p:normalViewPr>
  <p:slideViewPr>
    <p:cSldViewPr snapToGrid="0">
      <p:cViewPr varScale="1">
        <p:scale>
          <a:sx n="179" d="100"/>
          <a:sy n="179" d="100"/>
        </p:scale>
        <p:origin x="163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865BB520-0670-045C-ECC8-8B6F6866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>
            <a:extLst>
              <a:ext uri="{FF2B5EF4-FFF2-40B4-BE49-F238E27FC236}">
                <a16:creationId xmlns:a16="http://schemas.microsoft.com/office/drawing/2014/main" id="{6DD926B0-F3BE-C347-F7F4-7F70F18DB9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>
            <a:extLst>
              <a:ext uri="{FF2B5EF4-FFF2-40B4-BE49-F238E27FC236}">
                <a16:creationId xmlns:a16="http://schemas.microsoft.com/office/drawing/2014/main" id="{A9974AEC-1591-20FE-A65D-ADD2B1E1A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499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>
          <a:extLst>
            <a:ext uri="{FF2B5EF4-FFF2-40B4-BE49-F238E27FC236}">
              <a16:creationId xmlns:a16="http://schemas.microsoft.com/office/drawing/2014/main" id="{7F1593E1-B266-2D1D-2826-03E81DC8A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dda1946d_4_2720:notes">
            <a:extLst>
              <a:ext uri="{FF2B5EF4-FFF2-40B4-BE49-F238E27FC236}">
                <a16:creationId xmlns:a16="http://schemas.microsoft.com/office/drawing/2014/main" id="{7FE96A64-6B09-C0C6-4302-A5A0043294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dda1946d_4_2720:notes">
            <a:extLst>
              <a:ext uri="{FF2B5EF4-FFF2-40B4-BE49-F238E27FC236}">
                <a16:creationId xmlns:a16="http://schemas.microsoft.com/office/drawing/2014/main" id="{AB2116A8-EED3-FE65-86EA-9048F3810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34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E55FE50A-406C-8085-9EB4-79FA75A9D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62AF6675-D6B5-2CA6-A87B-502BCEA37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9E449AF9-B6D0-9F2D-46BE-8193CDBFA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46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>
          <a:extLst>
            <a:ext uri="{FF2B5EF4-FFF2-40B4-BE49-F238E27FC236}">
              <a16:creationId xmlns:a16="http://schemas.microsoft.com/office/drawing/2014/main" id="{58D52A37-5E6D-B310-FE67-26316493B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910c9cffe2_0_15:notes">
            <a:extLst>
              <a:ext uri="{FF2B5EF4-FFF2-40B4-BE49-F238E27FC236}">
                <a16:creationId xmlns:a16="http://schemas.microsoft.com/office/drawing/2014/main" id="{2985B160-F663-524D-4CD4-E867C3933A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910c9cffe2_0_15:notes">
            <a:extLst>
              <a:ext uri="{FF2B5EF4-FFF2-40B4-BE49-F238E27FC236}">
                <a16:creationId xmlns:a16="http://schemas.microsoft.com/office/drawing/2014/main" id="{AB840951-DD7F-2166-0615-787F381C8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470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98F15082-29B8-3FD4-6B27-8FC95872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10c9cffe2_0_56:notes">
            <a:extLst>
              <a:ext uri="{FF2B5EF4-FFF2-40B4-BE49-F238E27FC236}">
                <a16:creationId xmlns:a16="http://schemas.microsoft.com/office/drawing/2014/main" id="{BEB6BED7-660B-8104-8679-0D9E5542E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910c9cffe2_0_56:notes">
            <a:extLst>
              <a:ext uri="{FF2B5EF4-FFF2-40B4-BE49-F238E27FC236}">
                <a16:creationId xmlns:a16="http://schemas.microsoft.com/office/drawing/2014/main" id="{397198CD-89D4-B68E-5434-D0A8339CF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046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036FE068-27C5-1DCF-F9A9-4315B8B08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D32F7089-85B7-A101-7D38-FD3E5FB6E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BEBDECD9-0CA8-AE56-B373-52A0DDB22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749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>
          <a:extLst>
            <a:ext uri="{FF2B5EF4-FFF2-40B4-BE49-F238E27FC236}">
              <a16:creationId xmlns:a16="http://schemas.microsoft.com/office/drawing/2014/main" id="{CEDC7A56-5159-771E-6005-D21418EE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fcc9767a0_0_153:notes">
            <a:extLst>
              <a:ext uri="{FF2B5EF4-FFF2-40B4-BE49-F238E27FC236}">
                <a16:creationId xmlns:a16="http://schemas.microsoft.com/office/drawing/2014/main" id="{ACCA0047-D338-B6FB-B28B-4F9197A234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fcc9767a0_0_153:notes">
            <a:extLst>
              <a:ext uri="{FF2B5EF4-FFF2-40B4-BE49-F238E27FC236}">
                <a16:creationId xmlns:a16="http://schemas.microsoft.com/office/drawing/2014/main" id="{CE09A41D-DFF7-5999-4424-0F7039E9A8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177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>
          <a:extLst>
            <a:ext uri="{FF2B5EF4-FFF2-40B4-BE49-F238E27FC236}">
              <a16:creationId xmlns:a16="http://schemas.microsoft.com/office/drawing/2014/main" id="{F33B76E9-86D9-BF47-D1E5-24A5A9B9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5e18421cc_13_10:notes">
            <a:extLst>
              <a:ext uri="{FF2B5EF4-FFF2-40B4-BE49-F238E27FC236}">
                <a16:creationId xmlns:a16="http://schemas.microsoft.com/office/drawing/2014/main" id="{6FB7B0DE-AE7F-001F-F70B-093848D34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5e18421cc_13_10:notes">
            <a:extLst>
              <a:ext uri="{FF2B5EF4-FFF2-40B4-BE49-F238E27FC236}">
                <a16:creationId xmlns:a16="http://schemas.microsoft.com/office/drawing/2014/main" id="{3B53DCE2-02FF-A1AF-F3B4-10E082E26F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13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>
          <a:extLst>
            <a:ext uri="{FF2B5EF4-FFF2-40B4-BE49-F238E27FC236}">
              <a16:creationId xmlns:a16="http://schemas.microsoft.com/office/drawing/2014/main" id="{92B4A026-A763-02F7-340D-4A89FC86D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>
            <a:extLst>
              <a:ext uri="{FF2B5EF4-FFF2-40B4-BE49-F238E27FC236}">
                <a16:creationId xmlns:a16="http://schemas.microsoft.com/office/drawing/2014/main" id="{B1B4677F-4A35-A2DC-2864-E0B46BF617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>
            <a:extLst>
              <a:ext uri="{FF2B5EF4-FFF2-40B4-BE49-F238E27FC236}">
                <a16:creationId xmlns:a16="http://schemas.microsoft.com/office/drawing/2014/main" id="{98826694-3304-9B09-1FC3-07EFDBF56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41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B6CF4149-A0BD-00DB-84F5-D0C716415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A5618202-EC19-7CF1-9175-84D4406E9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5DE55A3D-B1ED-66DE-9CF4-4D8486787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8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4BDA7BA-9AD6-A5B7-4709-CDB0763E0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>
            <a:extLst>
              <a:ext uri="{FF2B5EF4-FFF2-40B4-BE49-F238E27FC236}">
                <a16:creationId xmlns:a16="http://schemas.microsoft.com/office/drawing/2014/main" id="{34654CB0-8ADF-D97F-AF56-251A86607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>
            <a:extLst>
              <a:ext uri="{FF2B5EF4-FFF2-40B4-BE49-F238E27FC236}">
                <a16:creationId xmlns:a16="http://schemas.microsoft.com/office/drawing/2014/main" id="{E742C88F-B1E1-2897-B70A-9A0413E73F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70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575124CE-FED8-AD01-3F76-C941C4117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EB4FEA39-7A59-6B17-D544-82CFFF871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4C80EFEB-61E8-2606-586D-83EFF3979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387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5A3C3580-1EEF-6E9A-7126-D7F016345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>
            <a:extLst>
              <a:ext uri="{FF2B5EF4-FFF2-40B4-BE49-F238E27FC236}">
                <a16:creationId xmlns:a16="http://schemas.microsoft.com/office/drawing/2014/main" id="{129C7D69-C542-CAD9-4CE7-4D758A088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>
            <a:extLst>
              <a:ext uri="{FF2B5EF4-FFF2-40B4-BE49-F238E27FC236}">
                <a16:creationId xmlns:a16="http://schemas.microsoft.com/office/drawing/2014/main" id="{0CF46609-9DA7-D178-FF04-4DC072930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923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6B365A21-7D4B-16D5-0864-AAA37633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>
            <a:extLst>
              <a:ext uri="{FF2B5EF4-FFF2-40B4-BE49-F238E27FC236}">
                <a16:creationId xmlns:a16="http://schemas.microsoft.com/office/drawing/2014/main" id="{CF8092CB-F426-E670-CA13-8246D5DE17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>
            <a:extLst>
              <a:ext uri="{FF2B5EF4-FFF2-40B4-BE49-F238E27FC236}">
                <a16:creationId xmlns:a16="http://schemas.microsoft.com/office/drawing/2014/main" id="{1DEE87FA-EDFE-29EF-6889-0243E569A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834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57DE06C0-CCBD-7AA9-ECB5-8B234F3A9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93E16FE2-E25E-71EC-4C56-87A220A1E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2204FBBD-3EC3-E358-16D0-1E1957461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85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" name="Google Shape;10;p2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44925" y="1205975"/>
            <a:ext cx="3542100" cy="30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" name="Google Shape;19;p2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19" name="Google Shape;319;p2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1" name="Google Shape;321;p2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22" name="Google Shape;322;p2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25" name="Google Shape;325;p25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26" name="Google Shape;326;p25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25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03" name="Google Shape;203;p1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5" name="Google Shape;205;p1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06" name="Google Shape;206;p1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399075" y="883275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1"/>
          </p:nvPr>
        </p:nvSpPr>
        <p:spPr>
          <a:xfrm>
            <a:off x="5399075" y="1819100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8"/>
          <p:cNvSpPr>
            <a:spLocks noGrp="1"/>
          </p:cNvSpPr>
          <p:nvPr>
            <p:ph type="pic" idx="2"/>
          </p:nvPr>
        </p:nvSpPr>
        <p:spPr>
          <a:xfrm>
            <a:off x="1007425" y="1064874"/>
            <a:ext cx="2440500" cy="290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8"/>
          <p:cNvSpPr>
            <a:spLocks noGrp="1"/>
          </p:cNvSpPr>
          <p:nvPr>
            <p:ph type="pic" idx="3"/>
          </p:nvPr>
        </p:nvSpPr>
        <p:spPr>
          <a:xfrm>
            <a:off x="3185399" y="3061625"/>
            <a:ext cx="3257400" cy="143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8"/>
          <p:cNvSpPr>
            <a:spLocks noGrp="1"/>
          </p:cNvSpPr>
          <p:nvPr>
            <p:ph type="pic" idx="4"/>
          </p:nvPr>
        </p:nvSpPr>
        <p:spPr>
          <a:xfrm>
            <a:off x="3302421" y="905132"/>
            <a:ext cx="1817100" cy="181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14" name="Google Shape;214;p18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215" name="Google Shape;215;p18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598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88" name="Google Shape;188;p1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872975" y="3222150"/>
            <a:ext cx="4270500" cy="5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872975" y="3699450"/>
            <a:ext cx="4270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>
            <a:spLocks noGrp="1"/>
          </p:cNvSpPr>
          <p:nvPr>
            <p:ph type="pic" idx="2"/>
          </p:nvPr>
        </p:nvSpPr>
        <p:spPr>
          <a:xfrm>
            <a:off x="2192365" y="1137725"/>
            <a:ext cx="3432600" cy="187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7"/>
          <p:cNvSpPr>
            <a:spLocks noGrp="1"/>
          </p:cNvSpPr>
          <p:nvPr>
            <p:ph type="pic" idx="3"/>
          </p:nvPr>
        </p:nvSpPr>
        <p:spPr>
          <a:xfrm>
            <a:off x="5468425" y="924700"/>
            <a:ext cx="2440500" cy="346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98" name="Google Shape;198;p1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9" name="Google Shape;199;p1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1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247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6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76" name="Google Shape;176;p16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78" name="Google Shape;178;p16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79" name="Google Shape;179;p16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84" name="Google Shape;184;p16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16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502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50" name="Google Shape;50;p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2" name="Google Shape;52;p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5017188" y="26503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1431012" y="2650356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1431000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5017175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62" name="Google Shape;62;p5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248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1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14" name="Google Shape;114;p11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16" name="Google Shape;116;p11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17" name="Google Shape;117;p11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" name="Google Shape;118;p11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" name="Google Shape;119;p11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20" name="Google Shape;120;p11"/>
          <p:cNvSpPr txBox="1">
            <a:spLocks noGrp="1"/>
          </p:cNvSpPr>
          <p:nvPr>
            <p:ph type="title" hasCustomPrompt="1"/>
          </p:nvPr>
        </p:nvSpPr>
        <p:spPr>
          <a:xfrm>
            <a:off x="1226113" y="1953600"/>
            <a:ext cx="3731700" cy="115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>
            <a:spLocks noGrp="1"/>
          </p:cNvSpPr>
          <p:nvPr>
            <p:ph type="subTitle" idx="1"/>
          </p:nvPr>
        </p:nvSpPr>
        <p:spPr>
          <a:xfrm>
            <a:off x="4404250" y="2898325"/>
            <a:ext cx="35136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22" name="Google Shape;122;p11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23" name="Google Shape;123;p11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11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85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" name="Google Shape;23;p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>
            <a:spLocks noGrp="1"/>
          </p:cNvSpPr>
          <p:nvPr>
            <p:ph type="pic" idx="3"/>
          </p:nvPr>
        </p:nvSpPr>
        <p:spPr>
          <a:xfrm>
            <a:off x="946250" y="107592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2" name="Google Shape;32;p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3" name="Google Shape;33;p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78" name="Google Shape;78;p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" name="Google Shape;80;p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>
            <a:spLocks noGrp="1"/>
          </p:cNvSpPr>
          <p:nvPr>
            <p:ph type="pic" idx="2"/>
          </p:nvPr>
        </p:nvSpPr>
        <p:spPr>
          <a:xfrm>
            <a:off x="5237825" y="100137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7" name="Google Shape;87;p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88" name="Google Shape;88;p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92" name="Google Shape;92;p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4" name="Google Shape;94;p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95" name="Google Shape;95;p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1" name="Google Shape;101;p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3" name="Google Shape;103;p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28" name="Google Shape;128;p1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0" name="Google Shape;130;p1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1" name="Google Shape;131;p1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1589400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4165428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6741456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4"/>
          </p:nvPr>
        </p:nvSpPr>
        <p:spPr>
          <a:xfrm>
            <a:off x="32960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58720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48" name="Google Shape;148;p1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0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2" name="Google Shape;232;p20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34" name="Google Shape;234;p20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35" name="Google Shape;235;p20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46" name="Google Shape;246;p20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94" name="Google Shape;294;p2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96" name="Google Shape;296;p2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97" name="Google Shape;297;p2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00" name="Google Shape;300;p23"/>
          <p:cNvSpPr txBox="1">
            <a:spLocks noGrp="1"/>
          </p:cNvSpPr>
          <p:nvPr>
            <p:ph type="title"/>
          </p:nvPr>
        </p:nvSpPr>
        <p:spPr>
          <a:xfrm>
            <a:off x="2347938" y="7523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1"/>
          </p:nvPr>
        </p:nvSpPr>
        <p:spPr>
          <a:xfrm>
            <a:off x="1899650" y="2055875"/>
            <a:ext cx="3708900" cy="14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23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04" name="Google Shape;304;p23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6" r:id="rId8"/>
    <p:sldLayoutId id="2147483669" r:id="rId9"/>
    <p:sldLayoutId id="2147483671" r:id="rId10"/>
    <p:sldLayoutId id="2147483675" r:id="rId11"/>
    <p:sldLayoutId id="2147483676" r:id="rId12"/>
    <p:sldLayoutId id="2147483677" r:id="rId13"/>
    <p:sldLayoutId id="2147483678" r:id="rId14"/>
    <p:sldLayoutId id="214748368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>
            <a:off x="6442850" y="1530900"/>
            <a:ext cx="1625700" cy="1625700"/>
            <a:chOff x="4653650" y="1256600"/>
            <a:chExt cx="1625700" cy="1625700"/>
          </a:xfrm>
        </p:grpSpPr>
        <p:sp>
          <p:nvSpPr>
            <p:cNvPr id="339" name="Google Shape;339;p29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29"/>
          <p:cNvSpPr txBox="1">
            <a:spLocks noGrp="1"/>
          </p:cNvSpPr>
          <p:nvPr>
            <p:ph type="ctrTitle"/>
          </p:nvPr>
        </p:nvSpPr>
        <p:spPr>
          <a:xfrm>
            <a:off x="1244924" y="1205975"/>
            <a:ext cx="4305086" cy="30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AI</a:t>
            </a:r>
            <a:r>
              <a:rPr lang="ko-KR" altLang="en-US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로 집중 상태를 측정하는</a:t>
            </a:r>
            <a:br>
              <a:rPr lang="en-US" altLang="ko-KR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1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</a:t>
            </a:r>
            <a:br>
              <a:rPr lang="en-US" altLang="ko-KR" sz="4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5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공부 타이머</a:t>
            </a:r>
            <a:br>
              <a:rPr lang="en-US" altLang="ko-KR" sz="5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5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개발</a:t>
            </a:r>
            <a:endParaRPr sz="50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6820498" y="2096271"/>
            <a:ext cx="880576" cy="474590"/>
          </a:xfrm>
          <a:custGeom>
            <a:avLst/>
            <a:gdLst/>
            <a:ahLst/>
            <a:cxnLst/>
            <a:rect l="l" t="t" r="r" b="b"/>
            <a:pathLst>
              <a:path w="1618" h="872" extrusionOk="0">
                <a:moveTo>
                  <a:pt x="1093" y="11"/>
                </a:moveTo>
                <a:cubicBezTo>
                  <a:pt x="1064" y="-8"/>
                  <a:pt x="1024" y="0"/>
                  <a:pt x="1005" y="29"/>
                </a:cubicBezTo>
                <a:lnTo>
                  <a:pt x="508" y="774"/>
                </a:lnTo>
                <a:cubicBezTo>
                  <a:pt x="488" y="803"/>
                  <a:pt x="496" y="842"/>
                  <a:pt x="525" y="861"/>
                </a:cubicBezTo>
                <a:cubicBezTo>
                  <a:pt x="554" y="881"/>
                  <a:pt x="593" y="873"/>
                  <a:pt x="613" y="844"/>
                </a:cubicBezTo>
                <a:lnTo>
                  <a:pt x="1110" y="99"/>
                </a:lnTo>
                <a:cubicBezTo>
                  <a:pt x="1130" y="70"/>
                  <a:pt x="1122" y="31"/>
                  <a:pt x="1093" y="11"/>
                </a:cubicBezTo>
                <a:moveTo>
                  <a:pt x="1607" y="401"/>
                </a:moveTo>
                <a:lnTo>
                  <a:pt x="1359" y="29"/>
                </a:lnTo>
                <a:cubicBezTo>
                  <a:pt x="1339" y="0"/>
                  <a:pt x="1300" y="-8"/>
                  <a:pt x="1271" y="11"/>
                </a:cubicBezTo>
                <a:cubicBezTo>
                  <a:pt x="1242" y="31"/>
                  <a:pt x="1234" y="70"/>
                  <a:pt x="1254" y="99"/>
                </a:cubicBezTo>
                <a:lnTo>
                  <a:pt x="1479" y="436"/>
                </a:lnTo>
                <a:lnTo>
                  <a:pt x="1254" y="774"/>
                </a:lnTo>
                <a:cubicBezTo>
                  <a:pt x="1234" y="803"/>
                  <a:pt x="1242" y="842"/>
                  <a:pt x="1271" y="861"/>
                </a:cubicBezTo>
                <a:cubicBezTo>
                  <a:pt x="1300" y="881"/>
                  <a:pt x="1339" y="873"/>
                  <a:pt x="1359" y="844"/>
                </a:cubicBezTo>
                <a:lnTo>
                  <a:pt x="1607" y="471"/>
                </a:lnTo>
                <a:cubicBezTo>
                  <a:pt x="1622" y="450"/>
                  <a:pt x="1622" y="422"/>
                  <a:pt x="1607" y="401"/>
                </a:cubicBezTo>
                <a:moveTo>
                  <a:pt x="364" y="99"/>
                </a:moveTo>
                <a:lnTo>
                  <a:pt x="139" y="436"/>
                </a:lnTo>
                <a:lnTo>
                  <a:pt x="364" y="774"/>
                </a:lnTo>
                <a:cubicBezTo>
                  <a:pt x="384" y="803"/>
                  <a:pt x="376" y="842"/>
                  <a:pt x="347" y="861"/>
                </a:cubicBezTo>
                <a:cubicBezTo>
                  <a:pt x="318" y="881"/>
                  <a:pt x="279" y="873"/>
                  <a:pt x="259" y="844"/>
                </a:cubicBezTo>
                <a:lnTo>
                  <a:pt x="10" y="471"/>
                </a:lnTo>
                <a:cubicBezTo>
                  <a:pt x="-4" y="450"/>
                  <a:pt x="-4" y="422"/>
                  <a:pt x="10" y="401"/>
                </a:cubicBezTo>
                <a:lnTo>
                  <a:pt x="259" y="29"/>
                </a:lnTo>
                <a:cubicBezTo>
                  <a:pt x="278" y="0"/>
                  <a:pt x="318" y="-8"/>
                  <a:pt x="347" y="11"/>
                </a:cubicBezTo>
                <a:cubicBezTo>
                  <a:pt x="376" y="31"/>
                  <a:pt x="384" y="70"/>
                  <a:pt x="364" y="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김지한</a:t>
            </a:r>
            <a:endParaRPr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5318787" y="2914950"/>
            <a:ext cx="2497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92B1D721-CE5A-BF2C-0EC5-3E9343B97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>
            <a:extLst>
              <a:ext uri="{FF2B5EF4-FFF2-40B4-BE49-F238E27FC236}">
                <a16:creationId xmlns:a16="http://schemas.microsoft.com/office/drawing/2014/main" id="{F510DF60-F391-AEFD-A01F-63598C8D7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공부 상태 확인 </a:t>
            </a:r>
            <a:r>
              <a:rPr lang="en-US" altLang="ko-KR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AI</a:t>
            </a: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개발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2" name="AI모듈 시연영상">
            <a:hlinkClick r:id="" action="ppaction://media"/>
            <a:extLst>
              <a:ext uri="{FF2B5EF4-FFF2-40B4-BE49-F238E27FC236}">
                <a16:creationId xmlns:a16="http://schemas.microsoft.com/office/drawing/2014/main" id="{CC3C7A32-1A59-8543-5F70-1E56954FD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-172" b="3823"/>
          <a:stretch>
            <a:fillRect/>
          </a:stretch>
        </p:blipFill>
        <p:spPr>
          <a:xfrm>
            <a:off x="6008522" y="885888"/>
            <a:ext cx="2002651" cy="3811967"/>
          </a:xfrm>
          <a:prstGeom prst="rect">
            <a:avLst/>
          </a:prstGeom>
        </p:spPr>
      </p:pic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CA1804D2-67B9-D9D4-211E-08ECF52D45D8}"/>
              </a:ext>
            </a:extLst>
          </p:cNvPr>
          <p:cNvSpPr/>
          <p:nvPr/>
        </p:nvSpPr>
        <p:spPr>
          <a:xfrm>
            <a:off x="6008522" y="885888"/>
            <a:ext cx="2002651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77;p32">
            <a:extLst>
              <a:ext uri="{FF2B5EF4-FFF2-40B4-BE49-F238E27FC236}">
                <a16:creationId xmlns:a16="http://schemas.microsoft.com/office/drawing/2014/main" id="{23E0A7A7-024C-9EC9-3B8F-EA4BFBD060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 확인을 위한 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</a:t>
            </a:r>
            <a:r>
              <a:rPr lang="ko-KR" altLang="en-US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모델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개발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학습시킨 집중 상태 </a:t>
            </a:r>
            <a:r>
              <a:rPr lang="en-US" altLang="ko-KR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lang="ko-KR" altLang="en-US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동작 인식 기반</a:t>
            </a:r>
            <a:r>
              <a:rPr lang="en-US" altLang="ko-KR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lang="ko-KR" altLang="en-US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:</a:t>
            </a:r>
            <a:b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</a:b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책상에 손을 올리고 연필을 잡는 자세를 취하고</a:t>
            </a:r>
            <a:r>
              <a:rPr lang="en-US" altLang="ko-KR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고개가 밑으로 향한 상태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lvl="0">
              <a:spcBef>
                <a:spcPts val="1000"/>
              </a:spcBef>
            </a:pP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Teachable Machine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프로그램으로 학습 →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TensorFlow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 </a:t>
            </a:r>
            <a:r>
              <a:rPr lang="en-US" altLang="ko-KR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(.</a:t>
            </a:r>
            <a:r>
              <a:rPr lang="en-US" altLang="ko-KR" sz="100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tflite</a:t>
            </a:r>
            <a:r>
              <a:rPr lang="en-US" altLang="ko-KR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lang="ko-KR" altLang="en-US" sz="10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로 변환 →</a:t>
            </a:r>
            <a:b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</a:b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업로드하여 사용</a:t>
            </a: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spcBef>
                <a:spcPts val="1000"/>
              </a:spcBef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 여부 실시간 분석 →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LCD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표시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>
              <a:spcBef>
                <a:spcPts val="1000"/>
              </a:spcBef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현재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학습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완료됨</a:t>
            </a: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C485EC-1511-91B1-23DF-3037B99663F0}"/>
              </a:ext>
            </a:extLst>
          </p:cNvPr>
          <p:cNvGrpSpPr/>
          <p:nvPr/>
        </p:nvGrpSpPr>
        <p:grpSpPr>
          <a:xfrm>
            <a:off x="4792175" y="3447535"/>
            <a:ext cx="1070436" cy="1070436"/>
            <a:chOff x="4810920" y="2282792"/>
            <a:chExt cx="1243823" cy="1243823"/>
          </a:xfrm>
        </p:grpSpPr>
        <p:grpSp>
          <p:nvGrpSpPr>
            <p:cNvPr id="4" name="Google Shape;403;p34">
              <a:extLst>
                <a:ext uri="{FF2B5EF4-FFF2-40B4-BE49-F238E27FC236}">
                  <a16:creationId xmlns:a16="http://schemas.microsoft.com/office/drawing/2014/main" id="{FE41B88D-B6EC-C19D-6284-46DE037680E5}"/>
                </a:ext>
              </a:extLst>
            </p:cNvPr>
            <p:cNvGrpSpPr/>
            <p:nvPr/>
          </p:nvGrpSpPr>
          <p:grpSpPr>
            <a:xfrm>
              <a:off x="4810920" y="2282792"/>
              <a:ext cx="1243823" cy="1243823"/>
              <a:chOff x="4653650" y="1256600"/>
              <a:chExt cx="1625700" cy="1625700"/>
            </a:xfrm>
          </p:grpSpPr>
          <p:sp>
            <p:nvSpPr>
              <p:cNvPr id="5" name="Google Shape;404;p34">
                <a:extLst>
                  <a:ext uri="{FF2B5EF4-FFF2-40B4-BE49-F238E27FC236}">
                    <a16:creationId xmlns:a16="http://schemas.microsoft.com/office/drawing/2014/main" id="{50E4D03F-B608-1A07-399F-97548ABA430D}"/>
                  </a:ext>
                </a:extLst>
              </p:cNvPr>
              <p:cNvSpPr/>
              <p:nvPr/>
            </p:nvSpPr>
            <p:spPr>
              <a:xfrm>
                <a:off x="4653650" y="1256600"/>
                <a:ext cx="1625700" cy="162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" name="Google Shape;405;p34">
                <a:extLst>
                  <a:ext uri="{FF2B5EF4-FFF2-40B4-BE49-F238E27FC236}">
                    <a16:creationId xmlns:a16="http://schemas.microsoft.com/office/drawing/2014/main" id="{936035DE-5FFF-D7C8-2DC6-39DE9888A53D}"/>
                  </a:ext>
                </a:extLst>
              </p:cNvPr>
              <p:cNvSpPr/>
              <p:nvPr/>
            </p:nvSpPr>
            <p:spPr>
              <a:xfrm>
                <a:off x="4653650" y="1256600"/>
                <a:ext cx="1625700" cy="159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3" name="그림 2" descr="로고, 상징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E97402-2042-C782-216A-A53F1E0E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7927" y="2550854"/>
              <a:ext cx="829808" cy="829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74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29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7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>
          <a:extLst>
            <a:ext uri="{FF2B5EF4-FFF2-40B4-BE49-F238E27FC236}">
              <a16:creationId xmlns:a16="http://schemas.microsoft.com/office/drawing/2014/main" id="{BA4A64FC-43BA-AC09-0859-3E982DC38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>
            <a:extLst>
              <a:ext uri="{FF2B5EF4-FFF2-40B4-BE49-F238E27FC236}">
                <a16:creationId xmlns:a16="http://schemas.microsoft.com/office/drawing/2014/main" id="{34AD4DFD-CB00-8205-9508-F1F7E43D2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프로그램 작동 과정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69" name="Google Shape;569;p46">
            <a:extLst>
              <a:ext uri="{FF2B5EF4-FFF2-40B4-BE49-F238E27FC236}">
                <a16:creationId xmlns:a16="http://schemas.microsoft.com/office/drawing/2014/main" id="{BEDD379C-02A5-FB41-1506-E062111E1AAD}"/>
              </a:ext>
            </a:extLst>
          </p:cNvPr>
          <p:cNvSpPr/>
          <p:nvPr/>
        </p:nvSpPr>
        <p:spPr>
          <a:xfrm>
            <a:off x="15311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>
            <a:extLst>
              <a:ext uri="{FF2B5EF4-FFF2-40B4-BE49-F238E27FC236}">
                <a16:creationId xmlns:a16="http://schemas.microsoft.com/office/drawing/2014/main" id="{DC3E3A56-0B35-94DE-1871-28A6C261134C}"/>
              </a:ext>
            </a:extLst>
          </p:cNvPr>
          <p:cNvSpPr/>
          <p:nvPr/>
        </p:nvSpPr>
        <p:spPr>
          <a:xfrm>
            <a:off x="34950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>
            <a:extLst>
              <a:ext uri="{FF2B5EF4-FFF2-40B4-BE49-F238E27FC236}">
                <a16:creationId xmlns:a16="http://schemas.microsoft.com/office/drawing/2014/main" id="{B924D94B-BE22-166D-0584-43D51C951526}"/>
              </a:ext>
            </a:extLst>
          </p:cNvPr>
          <p:cNvSpPr/>
          <p:nvPr/>
        </p:nvSpPr>
        <p:spPr>
          <a:xfrm>
            <a:off x="54589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>
            <a:extLst>
              <a:ext uri="{FF2B5EF4-FFF2-40B4-BE49-F238E27FC236}">
                <a16:creationId xmlns:a16="http://schemas.microsoft.com/office/drawing/2014/main" id="{D81E0BEC-55C2-451F-761D-2A8BE134D534}"/>
              </a:ext>
            </a:extLst>
          </p:cNvPr>
          <p:cNvSpPr txBox="1"/>
          <p:nvPr/>
        </p:nvSpPr>
        <p:spPr>
          <a:xfrm flipH="1">
            <a:off x="713125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1</a:t>
            </a:r>
            <a:endParaRPr sz="20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74" name="Google Shape;574;p46">
            <a:extLst>
              <a:ext uri="{FF2B5EF4-FFF2-40B4-BE49-F238E27FC236}">
                <a16:creationId xmlns:a16="http://schemas.microsoft.com/office/drawing/2014/main" id="{1259AB4F-1C42-A1A6-E25C-13F1399F66D1}"/>
              </a:ext>
            </a:extLst>
          </p:cNvPr>
          <p:cNvSpPr txBox="1"/>
          <p:nvPr/>
        </p:nvSpPr>
        <p:spPr>
          <a:xfrm flipH="1">
            <a:off x="713175" y="24114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프로그램 전원 켜기</a:t>
            </a:r>
          </a:p>
        </p:txBody>
      </p:sp>
      <p:sp>
        <p:nvSpPr>
          <p:cNvPr id="575" name="Google Shape;575;p46">
            <a:extLst>
              <a:ext uri="{FF2B5EF4-FFF2-40B4-BE49-F238E27FC236}">
                <a16:creationId xmlns:a16="http://schemas.microsoft.com/office/drawing/2014/main" id="{13C2306D-5690-ACCE-D2F4-4671668559EB}"/>
              </a:ext>
            </a:extLst>
          </p:cNvPr>
          <p:cNvSpPr txBox="1"/>
          <p:nvPr/>
        </p:nvSpPr>
        <p:spPr>
          <a:xfrm flipH="1">
            <a:off x="2675764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2</a:t>
            </a:r>
            <a:endParaRPr sz="20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76" name="Google Shape;576;p46">
            <a:extLst>
              <a:ext uri="{FF2B5EF4-FFF2-40B4-BE49-F238E27FC236}">
                <a16:creationId xmlns:a16="http://schemas.microsoft.com/office/drawing/2014/main" id="{43143668-C884-81E5-4A0B-D8BEB330D832}"/>
              </a:ext>
            </a:extLst>
          </p:cNvPr>
          <p:cNvSpPr txBox="1"/>
          <p:nvPr/>
        </p:nvSpPr>
        <p:spPr>
          <a:xfrm flipH="1">
            <a:off x="2675772" y="2411477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사용자에게 카메라 세팅을 안내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sp>
        <p:nvSpPr>
          <p:cNvPr id="577" name="Google Shape;577;p46">
            <a:extLst>
              <a:ext uri="{FF2B5EF4-FFF2-40B4-BE49-F238E27FC236}">
                <a16:creationId xmlns:a16="http://schemas.microsoft.com/office/drawing/2014/main" id="{6C16E64A-FFA1-DDEE-1667-8206B39FD9C5}"/>
              </a:ext>
            </a:extLst>
          </p:cNvPr>
          <p:cNvSpPr txBox="1"/>
          <p:nvPr/>
        </p:nvSpPr>
        <p:spPr>
          <a:xfrm flipH="1">
            <a:off x="4640925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3</a:t>
            </a:r>
            <a:endParaRPr sz="20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78" name="Google Shape;578;p46">
            <a:extLst>
              <a:ext uri="{FF2B5EF4-FFF2-40B4-BE49-F238E27FC236}">
                <a16:creationId xmlns:a16="http://schemas.microsoft.com/office/drawing/2014/main" id="{CA37A26E-CFA7-6044-54AA-46A82151ABD0}"/>
              </a:ext>
            </a:extLst>
          </p:cNvPr>
          <p:cNvSpPr txBox="1"/>
          <p:nvPr/>
        </p:nvSpPr>
        <p:spPr>
          <a:xfrm flipH="1">
            <a:off x="4640975" y="24114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사용자가 시작 버튼을 누르면 아래 내용을 반복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sp>
        <p:nvSpPr>
          <p:cNvPr id="579" name="Google Shape;579;p46">
            <a:extLst>
              <a:ext uri="{FF2B5EF4-FFF2-40B4-BE49-F238E27FC236}">
                <a16:creationId xmlns:a16="http://schemas.microsoft.com/office/drawing/2014/main" id="{722E896C-9EF7-E400-CBB2-8E375858F9B7}"/>
              </a:ext>
            </a:extLst>
          </p:cNvPr>
          <p:cNvSpPr txBox="1"/>
          <p:nvPr/>
        </p:nvSpPr>
        <p:spPr>
          <a:xfrm flipH="1">
            <a:off x="6604825" y="1398725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4</a:t>
            </a:r>
            <a:endParaRPr sz="20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80" name="Google Shape;580;p46">
            <a:extLst>
              <a:ext uri="{FF2B5EF4-FFF2-40B4-BE49-F238E27FC236}">
                <a16:creationId xmlns:a16="http://schemas.microsoft.com/office/drawing/2014/main" id="{F1C5587B-8CDD-283D-7DA4-7FF4BD3917FD}"/>
              </a:ext>
            </a:extLst>
          </p:cNvPr>
          <p:cNvSpPr txBox="1"/>
          <p:nvPr/>
        </p:nvSpPr>
        <p:spPr>
          <a:xfrm flipH="1">
            <a:off x="6604875" y="1787223"/>
            <a:ext cx="1812300" cy="69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프로그램 종료 시</a:t>
            </a:r>
            <a:r>
              <a:rPr lang="en-US" altLang="ko-KR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 총 집중 시간을 표시하고 </a:t>
            </a:r>
            <a:br>
              <a:rPr lang="en-US" altLang="ko-KR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</a:b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타이머를 리셋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cxnSp>
        <p:nvCxnSpPr>
          <p:cNvPr id="581" name="Google Shape;581;p46">
            <a:extLst>
              <a:ext uri="{FF2B5EF4-FFF2-40B4-BE49-F238E27FC236}">
                <a16:creationId xmlns:a16="http://schemas.microsoft.com/office/drawing/2014/main" id="{090AAFCB-303C-AD0C-F221-7AB966B2EC91}"/>
              </a:ext>
            </a:extLst>
          </p:cNvPr>
          <p:cNvCxnSpPr>
            <a:stCxn id="569" idx="3"/>
            <a:endCxn id="570" idx="1"/>
          </p:cNvCxnSpPr>
          <p:nvPr/>
        </p:nvCxnSpPr>
        <p:spPr>
          <a:xfrm>
            <a:off x="1707525" y="157464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46">
            <a:extLst>
              <a:ext uri="{FF2B5EF4-FFF2-40B4-BE49-F238E27FC236}">
                <a16:creationId xmlns:a16="http://schemas.microsoft.com/office/drawing/2014/main" id="{9D17AF0A-E086-7C53-CFD0-773BC3DAD830}"/>
              </a:ext>
            </a:extLst>
          </p:cNvPr>
          <p:cNvCxnSpPr>
            <a:stCxn id="570" idx="3"/>
            <a:endCxn id="571" idx="1"/>
          </p:cNvCxnSpPr>
          <p:nvPr/>
        </p:nvCxnSpPr>
        <p:spPr>
          <a:xfrm>
            <a:off x="3671425" y="157464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46">
            <a:extLst>
              <a:ext uri="{FF2B5EF4-FFF2-40B4-BE49-F238E27FC236}">
                <a16:creationId xmlns:a16="http://schemas.microsoft.com/office/drawing/2014/main" id="{7EB6678C-234B-A392-7ED5-45EBFAEBA39C}"/>
              </a:ext>
            </a:extLst>
          </p:cNvPr>
          <p:cNvCxnSpPr>
            <a:stCxn id="569" idx="2"/>
            <a:endCxn id="573" idx="0"/>
          </p:cNvCxnSpPr>
          <p:nvPr/>
        </p:nvCxnSpPr>
        <p:spPr>
          <a:xfrm>
            <a:off x="1619325" y="1662847"/>
            <a:ext cx="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46">
            <a:extLst>
              <a:ext uri="{FF2B5EF4-FFF2-40B4-BE49-F238E27FC236}">
                <a16:creationId xmlns:a16="http://schemas.microsoft.com/office/drawing/2014/main" id="{B2D21C7D-1006-2A3D-B794-083D3C3D6FC5}"/>
              </a:ext>
            </a:extLst>
          </p:cNvPr>
          <p:cNvCxnSpPr>
            <a:stCxn id="570" idx="2"/>
            <a:endCxn id="575" idx="0"/>
          </p:cNvCxnSpPr>
          <p:nvPr/>
        </p:nvCxnSpPr>
        <p:spPr>
          <a:xfrm flipH="1">
            <a:off x="3582025" y="1662847"/>
            <a:ext cx="120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46">
            <a:extLst>
              <a:ext uri="{FF2B5EF4-FFF2-40B4-BE49-F238E27FC236}">
                <a16:creationId xmlns:a16="http://schemas.microsoft.com/office/drawing/2014/main" id="{C0801ADF-7883-83A2-65CD-635DCDC62452}"/>
              </a:ext>
            </a:extLst>
          </p:cNvPr>
          <p:cNvCxnSpPr>
            <a:stCxn id="571" idx="2"/>
            <a:endCxn id="577" idx="0"/>
          </p:cNvCxnSpPr>
          <p:nvPr/>
        </p:nvCxnSpPr>
        <p:spPr>
          <a:xfrm>
            <a:off x="5547125" y="1662847"/>
            <a:ext cx="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46">
            <a:extLst>
              <a:ext uri="{FF2B5EF4-FFF2-40B4-BE49-F238E27FC236}">
                <a16:creationId xmlns:a16="http://schemas.microsoft.com/office/drawing/2014/main" id="{33963942-669A-7DAB-E546-8FC59451304F}"/>
              </a:ext>
            </a:extLst>
          </p:cNvPr>
          <p:cNvCxnSpPr>
            <a:cxnSpLocks/>
          </p:cNvCxnSpPr>
          <p:nvPr/>
        </p:nvCxnSpPr>
        <p:spPr>
          <a:xfrm>
            <a:off x="7511025" y="2483774"/>
            <a:ext cx="0" cy="8342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07;p46">
            <a:extLst>
              <a:ext uri="{FF2B5EF4-FFF2-40B4-BE49-F238E27FC236}">
                <a16:creationId xmlns:a16="http://schemas.microsoft.com/office/drawing/2014/main" id="{A0DCF58A-6989-E256-ECD2-38886E9B5DFC}"/>
              </a:ext>
            </a:extLst>
          </p:cNvPr>
          <p:cNvCxnSpPr>
            <a:cxnSpLocks/>
          </p:cNvCxnSpPr>
          <p:nvPr/>
        </p:nvCxnSpPr>
        <p:spPr>
          <a:xfrm rot="5400000">
            <a:off x="3389618" y="1113722"/>
            <a:ext cx="384590" cy="4024111"/>
          </a:xfrm>
          <a:prstGeom prst="bentConnector3">
            <a:avLst>
              <a:gd name="adj1" fmla="val 500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BF6E08-5493-7781-C521-01E14AA50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26447"/>
              </p:ext>
            </p:extLst>
          </p:nvPr>
        </p:nvGraphicFramePr>
        <p:xfrm>
          <a:off x="845819" y="3322384"/>
          <a:ext cx="7295070" cy="1454331"/>
        </p:xfrm>
        <a:graphic>
          <a:graphicData uri="http://schemas.openxmlformats.org/drawingml/2006/table">
            <a:tbl>
              <a:tblPr firstRow="1" bandRow="1">
                <a:tableStyleId>{BB992739-68D1-41E9-BADB-ACC5AD48917F}</a:tableStyleId>
              </a:tblPr>
              <a:tblGrid>
                <a:gridCol w="3647535">
                  <a:extLst>
                    <a:ext uri="{9D8B030D-6E8A-4147-A177-3AD203B41FA5}">
                      <a16:colId xmlns:a16="http://schemas.microsoft.com/office/drawing/2014/main" val="2552495766"/>
                    </a:ext>
                  </a:extLst>
                </a:gridCol>
                <a:gridCol w="3647535">
                  <a:extLst>
                    <a:ext uri="{9D8B030D-6E8A-4147-A177-3AD203B41FA5}">
                      <a16:colId xmlns:a16="http://schemas.microsoft.com/office/drawing/2014/main" val="663120109"/>
                    </a:ext>
                  </a:extLst>
                </a:gridCol>
              </a:tblGrid>
              <a:tr h="370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공부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일시정지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330721"/>
                  </a:ext>
                </a:extLst>
              </a:tr>
              <a:tr h="1084052">
                <a:tc>
                  <a:txBody>
                    <a:bodyPr/>
                    <a:lstStyle/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 err="1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스탑워치로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공부시간 기록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 LCD</a:t>
                      </a:r>
                      <a:r>
                        <a:rPr lang="ko-KR" altLang="en-US" sz="1000" b="0" i="0" dirty="0" err="1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에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표시</a:t>
                      </a:r>
                      <a:endParaRPr lang="en-US" altLang="ko-KR" sz="1000" b="0" i="0" dirty="0">
                        <a:solidFill>
                          <a:schemeClr val="accent6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카메라로 사용자를 촬영하여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AI 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모델로 집중도 분석</a:t>
                      </a:r>
                      <a:endParaRPr lang="en-US" altLang="ko-KR" sz="1000" b="0" i="0" dirty="0">
                        <a:solidFill>
                          <a:schemeClr val="accent6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집중 흐트러짐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10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초 지속 → 경고음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+ 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메시지 안내</a:t>
                      </a:r>
                      <a:endParaRPr lang="en-US" altLang="ko-KR" sz="1000" b="0" i="0" dirty="0">
                        <a:solidFill>
                          <a:schemeClr val="accent6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집중 흐트러짐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20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초 지속 → 경고음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+ 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메시지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+ [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일시정지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]</a:t>
                      </a: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시작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/ 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정지 버튼 누르면 →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[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일시정지 상태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]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 err="1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스탑워치를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정지하고 현재까지의 공부 시간 표시</a:t>
                      </a:r>
                      <a:endParaRPr lang="en-US" altLang="ko-KR" sz="1000" b="0" i="0" dirty="0">
                        <a:solidFill>
                          <a:schemeClr val="accent6"/>
                        </a:solidFill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시작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정지 버튼 누르면 → 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[</a:t>
                      </a: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공부 상태</a:t>
                      </a:r>
                      <a:r>
                        <a:rPr lang="en-US" altLang="ko-KR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]</a:t>
                      </a:r>
                    </a:p>
                    <a:p>
                      <a:pPr marL="171450" indent="-171450" latinLnBrk="1">
                        <a:spcBef>
                          <a:spcPts val="120"/>
                        </a:spcBef>
                        <a:spcAft>
                          <a:spcPts val="120"/>
                        </a:spcAft>
                        <a:buClr>
                          <a:schemeClr val="accent6"/>
                        </a:buClr>
                        <a:buFontTx/>
                        <a:buChar char="-"/>
                      </a:pPr>
                      <a:r>
                        <a:rPr lang="ko-KR" altLang="en-US" sz="1000" b="0" i="0" dirty="0">
                          <a:solidFill>
                            <a:schemeClr val="accent6"/>
                          </a:solidFill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종료 버튼 누르면 → 반복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832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09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0" animBg="1"/>
      <p:bldP spid="570" grpId="0" animBg="1"/>
      <p:bldP spid="571" grpId="0" animBg="1"/>
      <p:bldP spid="573" grpId="0"/>
      <p:bldP spid="574" grpId="0"/>
      <p:bldP spid="575" grpId="2"/>
      <p:bldP spid="576" grpId="2"/>
      <p:bldP spid="577" grpId="0"/>
      <p:bldP spid="578" grpId="0"/>
      <p:bldP spid="579" grpId="0"/>
      <p:bldP spid="5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80F7995-536C-3978-D63A-02A48A5D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64A22AB9-7573-541B-1B88-D849C9742402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9A220497-20BD-9ACF-53C5-09275A9A75E7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119E8A85-0EF0-D6B4-95A8-33A68A7B0194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F210652C-1A4C-FE8A-DF54-3ED5EAFA5DEF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5DE4A0CF-2A69-605B-AD3C-8EAA6EB1A5B9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96579070-B919-2558-505F-12CA6806ACDC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BDB02773-BFC0-22E6-654D-6552E4E9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1007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결과</a:t>
            </a:r>
            <a:br>
              <a:rPr lang="en-US" altLang="ko-KR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en-US" altLang="ko-KR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(</a:t>
            </a:r>
            <a:r>
              <a:rPr lang="ko-KR" altLang="en-US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 상황</a:t>
            </a:r>
            <a:r>
              <a:rPr lang="en-US" altLang="ko-KR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)</a:t>
            </a:r>
            <a:endParaRPr sz="20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08CC27CE-A79C-80EE-B94B-0FC3A99E1D9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4372E-AA41-C995-4972-84CF42B64CF5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62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>
          <a:extLst>
            <a:ext uri="{FF2B5EF4-FFF2-40B4-BE49-F238E27FC236}">
              <a16:creationId xmlns:a16="http://schemas.microsoft.com/office/drawing/2014/main" id="{6CA76773-7A0F-85F2-4D1A-F75415058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8;p37">
            <a:extLst>
              <a:ext uri="{FF2B5EF4-FFF2-40B4-BE49-F238E27FC236}">
                <a16:creationId xmlns:a16="http://schemas.microsoft.com/office/drawing/2014/main" id="{80F53607-C6BE-DC3E-B7EE-D3314AE5C04D}"/>
              </a:ext>
            </a:extLst>
          </p:cNvPr>
          <p:cNvSpPr txBox="1">
            <a:spLocks/>
          </p:cNvSpPr>
          <p:nvPr/>
        </p:nvSpPr>
        <p:spPr>
          <a:xfrm>
            <a:off x="872974" y="3091799"/>
            <a:ext cx="3855780" cy="9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 완료된 사항</a:t>
            </a:r>
            <a:endParaRPr lang="ko-KR" altLang="en-US" dirty="0"/>
          </a:p>
        </p:txBody>
      </p:sp>
      <p:pic>
        <p:nvPicPr>
          <p:cNvPr id="468" name="Google Shape;468;p38">
            <a:extLst>
              <a:ext uri="{FF2B5EF4-FFF2-40B4-BE49-F238E27FC236}">
                <a16:creationId xmlns:a16="http://schemas.microsoft.com/office/drawing/2014/main" id="{C81962EE-F81B-1E85-EE9A-DC65D6DDDAC9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t="11543" b="11543"/>
          <a:stretch/>
        </p:blipFill>
        <p:spPr>
          <a:xfrm>
            <a:off x="5468425" y="924700"/>
            <a:ext cx="2440499" cy="3460836"/>
          </a:xfrm>
          <a:prstGeom prst="rect">
            <a:avLst/>
          </a:prstGeom>
        </p:spPr>
      </p:pic>
      <p:pic>
        <p:nvPicPr>
          <p:cNvPr id="471" name="Google Shape;471;p38">
            <a:extLst>
              <a:ext uri="{FF2B5EF4-FFF2-40B4-BE49-F238E27FC236}">
                <a16:creationId xmlns:a16="http://schemas.microsoft.com/office/drawing/2014/main" id="{2B075371-4960-5F92-A1DD-2A7DA11C7067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12159" t="13330" r="25597" b="21578"/>
          <a:stretch>
            <a:fillRect/>
          </a:stretch>
        </p:blipFill>
        <p:spPr>
          <a:xfrm>
            <a:off x="2192365" y="1137725"/>
            <a:ext cx="3432561" cy="1875974"/>
          </a:xfrm>
          <a:prstGeom prst="rect">
            <a:avLst/>
          </a:prstGeom>
        </p:spPr>
      </p:pic>
      <p:sp>
        <p:nvSpPr>
          <p:cNvPr id="472" name="Google Shape;472;p38">
            <a:extLst>
              <a:ext uri="{FF2B5EF4-FFF2-40B4-BE49-F238E27FC236}">
                <a16:creationId xmlns:a16="http://schemas.microsoft.com/office/drawing/2014/main" id="{00574072-EBB1-C4B9-C43F-F4B16408A7CB}"/>
              </a:ext>
            </a:extLst>
          </p:cNvPr>
          <p:cNvSpPr/>
          <p:nvPr/>
        </p:nvSpPr>
        <p:spPr>
          <a:xfrm>
            <a:off x="2192375" y="1137725"/>
            <a:ext cx="34326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3" name="Google Shape;473;p38">
            <a:extLst>
              <a:ext uri="{FF2B5EF4-FFF2-40B4-BE49-F238E27FC236}">
                <a16:creationId xmlns:a16="http://schemas.microsoft.com/office/drawing/2014/main" id="{99F2CFE1-182D-75F8-147C-A26296BF526A}"/>
              </a:ext>
            </a:extLst>
          </p:cNvPr>
          <p:cNvGrpSpPr/>
          <p:nvPr/>
        </p:nvGrpSpPr>
        <p:grpSpPr>
          <a:xfrm>
            <a:off x="1347963" y="1517912"/>
            <a:ext cx="1243823" cy="1243823"/>
            <a:chOff x="4653650" y="1256600"/>
            <a:chExt cx="1625700" cy="1625700"/>
          </a:xfrm>
        </p:grpSpPr>
        <p:sp>
          <p:nvSpPr>
            <p:cNvPr id="474" name="Google Shape;474;p38">
              <a:extLst>
                <a:ext uri="{FF2B5EF4-FFF2-40B4-BE49-F238E27FC236}">
                  <a16:creationId xmlns:a16="http://schemas.microsoft.com/office/drawing/2014/main" id="{1973F2FC-22F4-EEDC-0D91-8FC7D103BD36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38">
              <a:extLst>
                <a:ext uri="{FF2B5EF4-FFF2-40B4-BE49-F238E27FC236}">
                  <a16:creationId xmlns:a16="http://schemas.microsoft.com/office/drawing/2014/main" id="{E24C5E3D-F414-CF63-A921-CF85C02F2784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6" name="Google Shape;476;p38">
            <a:extLst>
              <a:ext uri="{FF2B5EF4-FFF2-40B4-BE49-F238E27FC236}">
                <a16:creationId xmlns:a16="http://schemas.microsoft.com/office/drawing/2014/main" id="{021E0BD2-F579-80E5-9389-4AD39C41AAB6}"/>
              </a:ext>
            </a:extLst>
          </p:cNvPr>
          <p:cNvSpPr/>
          <p:nvPr/>
        </p:nvSpPr>
        <p:spPr>
          <a:xfrm>
            <a:off x="5468425" y="924700"/>
            <a:ext cx="24405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38">
            <a:extLst>
              <a:ext uri="{FF2B5EF4-FFF2-40B4-BE49-F238E27FC236}">
                <a16:creationId xmlns:a16="http://schemas.microsoft.com/office/drawing/2014/main" id="{B92219DD-FD4E-2FE2-1ED4-AC53DD551160}"/>
              </a:ext>
            </a:extLst>
          </p:cNvPr>
          <p:cNvSpPr/>
          <p:nvPr/>
        </p:nvSpPr>
        <p:spPr>
          <a:xfrm>
            <a:off x="1643801" y="1814126"/>
            <a:ext cx="652149" cy="651400"/>
          </a:xfrm>
          <a:custGeom>
            <a:avLst/>
            <a:gdLst/>
            <a:ahLst/>
            <a:cxnLst/>
            <a:rect l="l" t="t" r="r" b="b"/>
            <a:pathLst>
              <a:path w="1619" h="1617" extrusionOk="0">
                <a:moveTo>
                  <a:pt x="1587" y="754"/>
                </a:moveTo>
                <a:cubicBezTo>
                  <a:pt x="1453" y="677"/>
                  <a:pt x="1370" y="533"/>
                  <a:pt x="1370" y="378"/>
                </a:cubicBezTo>
                <a:lnTo>
                  <a:pt x="1370" y="312"/>
                </a:lnTo>
                <a:cubicBezTo>
                  <a:pt x="1370" y="140"/>
                  <a:pt x="1230" y="0"/>
                  <a:pt x="1058" y="0"/>
                </a:cubicBezTo>
                <a:cubicBezTo>
                  <a:pt x="1023" y="0"/>
                  <a:pt x="994" y="28"/>
                  <a:pt x="994" y="63"/>
                </a:cubicBezTo>
                <a:cubicBezTo>
                  <a:pt x="994" y="98"/>
                  <a:pt x="1023" y="126"/>
                  <a:pt x="1058" y="126"/>
                </a:cubicBezTo>
                <a:cubicBezTo>
                  <a:pt x="1160" y="126"/>
                  <a:pt x="1243" y="210"/>
                  <a:pt x="1243" y="312"/>
                </a:cubicBezTo>
                <a:lnTo>
                  <a:pt x="1243" y="378"/>
                </a:lnTo>
                <a:cubicBezTo>
                  <a:pt x="1243" y="546"/>
                  <a:pt x="1319" y="704"/>
                  <a:pt x="1445" y="809"/>
                </a:cubicBezTo>
                <a:cubicBezTo>
                  <a:pt x="1319" y="915"/>
                  <a:pt x="1243" y="1072"/>
                  <a:pt x="1243" y="1240"/>
                </a:cubicBezTo>
                <a:lnTo>
                  <a:pt x="1243" y="1306"/>
                </a:lnTo>
                <a:cubicBezTo>
                  <a:pt x="1243" y="1408"/>
                  <a:pt x="1160" y="1491"/>
                  <a:pt x="1058" y="1491"/>
                </a:cubicBezTo>
                <a:cubicBezTo>
                  <a:pt x="1023" y="1491"/>
                  <a:pt x="994" y="1519"/>
                  <a:pt x="994" y="1554"/>
                </a:cubicBezTo>
                <a:cubicBezTo>
                  <a:pt x="994" y="1589"/>
                  <a:pt x="1023" y="1617"/>
                  <a:pt x="1058" y="1617"/>
                </a:cubicBezTo>
                <a:cubicBezTo>
                  <a:pt x="1230" y="1617"/>
                  <a:pt x="1370" y="1477"/>
                  <a:pt x="1370" y="1306"/>
                </a:cubicBezTo>
                <a:lnTo>
                  <a:pt x="1370" y="1240"/>
                </a:lnTo>
                <a:cubicBezTo>
                  <a:pt x="1370" y="1085"/>
                  <a:pt x="1453" y="941"/>
                  <a:pt x="1587" y="864"/>
                </a:cubicBezTo>
                <a:cubicBezTo>
                  <a:pt x="1629" y="840"/>
                  <a:pt x="1629" y="779"/>
                  <a:pt x="1587" y="754"/>
                </a:cubicBezTo>
                <a:moveTo>
                  <a:pt x="173" y="809"/>
                </a:moveTo>
                <a:cubicBezTo>
                  <a:pt x="299" y="915"/>
                  <a:pt x="375" y="1072"/>
                  <a:pt x="375" y="1240"/>
                </a:cubicBezTo>
                <a:lnTo>
                  <a:pt x="375" y="1306"/>
                </a:lnTo>
                <a:cubicBezTo>
                  <a:pt x="375" y="1408"/>
                  <a:pt x="458" y="1491"/>
                  <a:pt x="560" y="1491"/>
                </a:cubicBezTo>
                <a:cubicBezTo>
                  <a:pt x="595" y="1491"/>
                  <a:pt x="624" y="1519"/>
                  <a:pt x="624" y="1554"/>
                </a:cubicBezTo>
                <a:cubicBezTo>
                  <a:pt x="624" y="1589"/>
                  <a:pt x="595" y="1617"/>
                  <a:pt x="560" y="1617"/>
                </a:cubicBezTo>
                <a:cubicBezTo>
                  <a:pt x="388" y="1617"/>
                  <a:pt x="249" y="1477"/>
                  <a:pt x="249" y="1306"/>
                </a:cubicBezTo>
                <a:lnTo>
                  <a:pt x="249" y="1240"/>
                </a:lnTo>
                <a:cubicBezTo>
                  <a:pt x="249" y="1085"/>
                  <a:pt x="165" y="941"/>
                  <a:pt x="32" y="864"/>
                </a:cubicBezTo>
                <a:cubicBezTo>
                  <a:pt x="-11" y="840"/>
                  <a:pt x="-11" y="779"/>
                  <a:pt x="32" y="754"/>
                </a:cubicBezTo>
                <a:cubicBezTo>
                  <a:pt x="165" y="677"/>
                  <a:pt x="249" y="533"/>
                  <a:pt x="249" y="378"/>
                </a:cubicBezTo>
                <a:lnTo>
                  <a:pt x="249" y="312"/>
                </a:lnTo>
                <a:cubicBezTo>
                  <a:pt x="249" y="140"/>
                  <a:pt x="388" y="0"/>
                  <a:pt x="560" y="0"/>
                </a:cubicBezTo>
                <a:cubicBezTo>
                  <a:pt x="595" y="0"/>
                  <a:pt x="624" y="28"/>
                  <a:pt x="624" y="63"/>
                </a:cubicBezTo>
                <a:cubicBezTo>
                  <a:pt x="624" y="98"/>
                  <a:pt x="595" y="126"/>
                  <a:pt x="560" y="126"/>
                </a:cubicBezTo>
                <a:cubicBezTo>
                  <a:pt x="458" y="126"/>
                  <a:pt x="375" y="210"/>
                  <a:pt x="375" y="312"/>
                </a:cubicBezTo>
                <a:lnTo>
                  <a:pt x="375" y="378"/>
                </a:lnTo>
                <a:cubicBezTo>
                  <a:pt x="375" y="546"/>
                  <a:pt x="299" y="704"/>
                  <a:pt x="173" y="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59;p37">
            <a:extLst>
              <a:ext uri="{FF2B5EF4-FFF2-40B4-BE49-F238E27FC236}">
                <a16:creationId xmlns:a16="http://schemas.microsoft.com/office/drawing/2014/main" id="{78833E73-B5FE-81EE-35A3-1C5CD75CB707}"/>
              </a:ext>
            </a:extLst>
          </p:cNvPr>
          <p:cNvSpPr txBox="1">
            <a:spLocks/>
          </p:cNvSpPr>
          <p:nvPr/>
        </p:nvSpPr>
        <p:spPr>
          <a:xfrm>
            <a:off x="872974" y="4005775"/>
            <a:ext cx="3603232" cy="56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집중 여부를 측정하는 </a:t>
            </a:r>
            <a:r>
              <a:rPr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 </a:t>
            </a:r>
            <a:r>
              <a:rPr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 학습 완료</a:t>
            </a:r>
          </a:p>
        </p:txBody>
      </p:sp>
    </p:spTree>
    <p:extLst>
      <p:ext uri="{BB962C8B-B14F-4D97-AF65-F5344CB8AC3E}">
        <p14:creationId xmlns:p14="http://schemas.microsoft.com/office/powerpoint/2010/main" val="31225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E4F8A131-9714-EA5C-D6C2-BCB45EEF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7">
            <a:extLst>
              <a:ext uri="{FF2B5EF4-FFF2-40B4-BE49-F238E27FC236}">
                <a16:creationId xmlns:a16="http://schemas.microsoft.com/office/drawing/2014/main" id="{94CBD137-D6F9-7118-6D4F-F703633B8625}"/>
              </a:ext>
            </a:extLst>
          </p:cNvPr>
          <p:cNvPicPr preferRelativeResize="0">
            <a:picLocks noGrp="1"/>
          </p:cNvPicPr>
          <p:nvPr>
            <p:ph type="pic" idx="4"/>
          </p:nvPr>
        </p:nvPicPr>
        <p:blipFill rotWithShape="1">
          <a:blip r:embed="rId3"/>
          <a:srcRect t="33962" b="19950"/>
          <a:stretch>
            <a:fillRect/>
          </a:stretch>
        </p:blipFill>
        <p:spPr>
          <a:xfrm>
            <a:off x="3302421" y="905132"/>
            <a:ext cx="1817206" cy="1817208"/>
          </a:xfrm>
          <a:prstGeom prst="rect">
            <a:avLst/>
          </a:prstGeom>
        </p:spPr>
      </p:pic>
      <p:sp>
        <p:nvSpPr>
          <p:cNvPr id="457" name="Google Shape;457;p37">
            <a:extLst>
              <a:ext uri="{FF2B5EF4-FFF2-40B4-BE49-F238E27FC236}">
                <a16:creationId xmlns:a16="http://schemas.microsoft.com/office/drawing/2014/main" id="{C9C186EA-C4DE-9A3B-DB82-172259ADA632}"/>
              </a:ext>
            </a:extLst>
          </p:cNvPr>
          <p:cNvSpPr/>
          <p:nvPr/>
        </p:nvSpPr>
        <p:spPr>
          <a:xfrm>
            <a:off x="3302425" y="905124"/>
            <a:ext cx="18171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37">
            <a:extLst>
              <a:ext uri="{FF2B5EF4-FFF2-40B4-BE49-F238E27FC236}">
                <a16:creationId xmlns:a16="http://schemas.microsoft.com/office/drawing/2014/main" id="{4BDC1685-BCBD-DFDC-1C0E-EAACFED499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9075" y="1906189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Uno +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ESP32-CAM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등 하드웨어 제작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코딩 중</a:t>
            </a:r>
          </a:p>
        </p:txBody>
      </p:sp>
      <p:pic>
        <p:nvPicPr>
          <p:cNvPr id="460" name="Google Shape;460;p37">
            <a:extLst>
              <a:ext uri="{FF2B5EF4-FFF2-40B4-BE49-F238E27FC236}">
                <a16:creationId xmlns:a16="http://schemas.microsoft.com/office/drawing/2014/main" id="{4637ED73-D8C7-CC97-49BB-5B3015D4F86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8133" r="41733"/>
          <a:stretch>
            <a:fillRect/>
          </a:stretch>
        </p:blipFill>
        <p:spPr>
          <a:xfrm>
            <a:off x="1007425" y="1064874"/>
            <a:ext cx="2440525" cy="2909577"/>
          </a:xfrm>
          <a:prstGeom prst="rect">
            <a:avLst/>
          </a:prstGeom>
        </p:spPr>
      </p:pic>
      <p:pic>
        <p:nvPicPr>
          <p:cNvPr id="461" name="Google Shape;461;p37">
            <a:extLst>
              <a:ext uri="{FF2B5EF4-FFF2-40B4-BE49-F238E27FC236}">
                <a16:creationId xmlns:a16="http://schemas.microsoft.com/office/drawing/2014/main" id="{8245F970-95FD-8633-28C8-B3B66631F854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5"/>
          <a:srcRect t="12330" b="8756"/>
          <a:stretch>
            <a:fillRect/>
          </a:stretch>
        </p:blipFill>
        <p:spPr>
          <a:xfrm>
            <a:off x="3185399" y="3061625"/>
            <a:ext cx="3257298" cy="1437700"/>
          </a:xfrm>
          <a:prstGeom prst="rect">
            <a:avLst/>
          </a:prstGeom>
        </p:spPr>
      </p:pic>
      <p:sp>
        <p:nvSpPr>
          <p:cNvPr id="462" name="Google Shape;462;p37">
            <a:extLst>
              <a:ext uri="{FF2B5EF4-FFF2-40B4-BE49-F238E27FC236}">
                <a16:creationId xmlns:a16="http://schemas.microsoft.com/office/drawing/2014/main" id="{CF9E3A19-64BE-6226-CD6D-FC04B736B96B}"/>
              </a:ext>
            </a:extLst>
          </p:cNvPr>
          <p:cNvSpPr/>
          <p:nvPr/>
        </p:nvSpPr>
        <p:spPr>
          <a:xfrm>
            <a:off x="1007425" y="1064874"/>
            <a:ext cx="24405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7">
            <a:extLst>
              <a:ext uri="{FF2B5EF4-FFF2-40B4-BE49-F238E27FC236}">
                <a16:creationId xmlns:a16="http://schemas.microsoft.com/office/drawing/2014/main" id="{83E80EB4-ABC9-2FAF-DC6D-91DDA41D834A}"/>
              </a:ext>
            </a:extLst>
          </p:cNvPr>
          <p:cNvSpPr/>
          <p:nvPr/>
        </p:nvSpPr>
        <p:spPr>
          <a:xfrm>
            <a:off x="3185300" y="3061624"/>
            <a:ext cx="32574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Google Shape;471;p38">
            <a:extLst>
              <a:ext uri="{FF2B5EF4-FFF2-40B4-BE49-F238E27FC236}">
                <a16:creationId xmlns:a16="http://schemas.microsoft.com/office/drawing/2014/main" id="{5B5B2331-E77F-D9EB-3FE0-FB2DEE0F07E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t="17648" b="38856"/>
          <a:stretch>
            <a:fillRect/>
          </a:stretch>
        </p:blipFill>
        <p:spPr>
          <a:xfrm>
            <a:off x="1410419" y="3333563"/>
            <a:ext cx="1358355" cy="12817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457;p37">
            <a:extLst>
              <a:ext uri="{FF2B5EF4-FFF2-40B4-BE49-F238E27FC236}">
                <a16:creationId xmlns:a16="http://schemas.microsoft.com/office/drawing/2014/main" id="{7F088D4D-9140-7576-8560-90157672A77F}"/>
              </a:ext>
            </a:extLst>
          </p:cNvPr>
          <p:cNvSpPr/>
          <p:nvPr/>
        </p:nvSpPr>
        <p:spPr>
          <a:xfrm>
            <a:off x="1410419" y="3335237"/>
            <a:ext cx="1358355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458;p37">
            <a:extLst>
              <a:ext uri="{FF2B5EF4-FFF2-40B4-BE49-F238E27FC236}">
                <a16:creationId xmlns:a16="http://schemas.microsoft.com/office/drawing/2014/main" id="{36E25BD0-8454-C37E-E45C-9D2F62CD5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075" y="992212"/>
            <a:ext cx="2656500" cy="992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</a:t>
            </a:r>
            <a:br>
              <a:rPr lang="en-US" altLang="ko-KR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진행중인 사항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2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18D0D8C7-CE78-C114-EA3D-1173874B0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7126686C-5CB3-5EE3-4E5A-FC841C7BE72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23257A58-D5AB-D72C-2A9B-B1C2A47E5299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D1ADC5ED-12BD-4F60-016A-8B187D27D720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1E5571E8-CF1F-FB02-8611-7E026052A5A3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F9CBCA38-3D19-D95E-BFE5-9F6830013ED4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BFD5CAEE-C6E9-E849-FEF7-AC1024790DD2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DA21EA69-7159-F7F8-F350-6CD8AAD781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1007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결론 및 고찰</a:t>
            </a:r>
            <a:endParaRPr sz="20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2A89F158-0193-F1E9-766D-C5CE668F67C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5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C82A9-EE80-5870-EC9F-1EDAAA70A9D3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78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>
          <a:extLst>
            <a:ext uri="{FF2B5EF4-FFF2-40B4-BE49-F238E27FC236}">
              <a16:creationId xmlns:a16="http://schemas.microsoft.com/office/drawing/2014/main" id="{F19EE922-2F37-BE0C-34DD-BB9A9B54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>
            <a:extLst>
              <a:ext uri="{FF2B5EF4-FFF2-40B4-BE49-F238E27FC236}">
                <a16:creationId xmlns:a16="http://schemas.microsoft.com/office/drawing/2014/main" id="{904FCD5A-3549-912D-06D7-41404633E02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6150" y="2163425"/>
            <a:ext cx="411785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향후 연구 방향 및 기대 효과</a:t>
            </a:r>
            <a:endParaRPr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92" name="Google Shape;492;p40">
            <a:extLst>
              <a:ext uri="{FF2B5EF4-FFF2-40B4-BE49-F238E27FC236}">
                <a16:creationId xmlns:a16="http://schemas.microsoft.com/office/drawing/2014/main" id="{0AE7CC29-D61A-A55A-83FD-63E23B691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결론 및 고찰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93" name="Google Shape;493;p40">
            <a:extLst>
              <a:ext uri="{FF2B5EF4-FFF2-40B4-BE49-F238E27FC236}">
                <a16:creationId xmlns:a16="http://schemas.microsoft.com/office/drawing/2014/main" id="{3DBF1FE4-0D8E-02EF-BD91-DC5986C295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17188" y="26503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타이머 기능에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모델을 접합한 스마트 타이머 제작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사용자 집중 상태에 따른 자동 타이머 제어 및 멘트 출력 기능 구현 예정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학습자의 자기 인식 및 집중에 실질적 도움을 줄 수 있을 것으로 예상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94" name="Google Shape;494;p40">
            <a:extLst>
              <a:ext uri="{FF2B5EF4-FFF2-40B4-BE49-F238E27FC236}">
                <a16:creationId xmlns:a16="http://schemas.microsoft.com/office/drawing/2014/main" id="{062A8C72-A3FE-4BC3-D356-E4CD34AC12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57044" y="2650356"/>
            <a:ext cx="3043736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120"/>
              </a:spcBef>
              <a:spcAft>
                <a:spcPts val="12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기존 타이머의 한계를 극복하기 위해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를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접목하여 사용자의 집중 상태를 자동 판별하는 시스템 개발 중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171450" lvl="0" indent="-171450" rtl="0">
              <a:spcBef>
                <a:spcPts val="120"/>
              </a:spcBef>
              <a:spcAft>
                <a:spcPts val="12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현재까지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TensorFlow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기반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 학습 완료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테스트 정확도에서 우수한 성과 달성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171450" lvl="0" indent="-171450" rtl="0">
              <a:spcBef>
                <a:spcPts val="120"/>
              </a:spcBef>
              <a:spcAft>
                <a:spcPts val="120"/>
              </a:spcAft>
              <a:buFontTx/>
              <a:buChar char="-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테스트 결과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과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 연동에서 일부 기술적 문제 존재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해결 중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95" name="Google Shape;495;p40">
            <a:extLst>
              <a:ext uri="{FF2B5EF4-FFF2-40B4-BE49-F238E27FC236}">
                <a16:creationId xmlns:a16="http://schemas.microsoft.com/office/drawing/2014/main" id="{4FFA5334-D787-53E2-4B25-4729035B666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097118" y="2163425"/>
            <a:ext cx="3363564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지금까지의 연구 고찰</a:t>
            </a:r>
            <a:endParaRPr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96" name="Google Shape;496;p40">
            <a:extLst>
              <a:ext uri="{FF2B5EF4-FFF2-40B4-BE49-F238E27FC236}">
                <a16:creationId xmlns:a16="http://schemas.microsoft.com/office/drawing/2014/main" id="{32C3CC68-5239-E31F-1D42-FAD82B11B1F8}"/>
              </a:ext>
            </a:extLst>
          </p:cNvPr>
          <p:cNvSpPr/>
          <p:nvPr/>
        </p:nvSpPr>
        <p:spPr>
          <a:xfrm>
            <a:off x="2587811" y="1696488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809" y="1491"/>
                </a:moveTo>
                <a:cubicBezTo>
                  <a:pt x="638" y="1491"/>
                  <a:pt x="499" y="1352"/>
                  <a:pt x="499" y="1182"/>
                </a:cubicBezTo>
                <a:lnTo>
                  <a:pt x="499" y="684"/>
                </a:lnTo>
                <a:lnTo>
                  <a:pt x="499" y="684"/>
                </a:lnTo>
                <a:lnTo>
                  <a:pt x="499" y="684"/>
                </a:lnTo>
                <a:cubicBezTo>
                  <a:pt x="499" y="513"/>
                  <a:pt x="638" y="375"/>
                  <a:pt x="809" y="375"/>
                </a:cubicBezTo>
                <a:cubicBezTo>
                  <a:pt x="980" y="375"/>
                  <a:pt x="1118" y="513"/>
                  <a:pt x="1119" y="684"/>
                </a:cubicBezTo>
                <a:lnTo>
                  <a:pt x="1119" y="684"/>
                </a:lnTo>
                <a:lnTo>
                  <a:pt x="1119" y="684"/>
                </a:lnTo>
                <a:lnTo>
                  <a:pt x="1119" y="1182"/>
                </a:lnTo>
                <a:lnTo>
                  <a:pt x="1119" y="1182"/>
                </a:lnTo>
                <a:lnTo>
                  <a:pt x="1119" y="1182"/>
                </a:lnTo>
                <a:cubicBezTo>
                  <a:pt x="1118" y="1353"/>
                  <a:pt x="980" y="1491"/>
                  <a:pt x="809" y="1491"/>
                </a:cubicBezTo>
                <a:moveTo>
                  <a:pt x="1590" y="1005"/>
                </a:moveTo>
                <a:lnTo>
                  <a:pt x="1403" y="880"/>
                </a:lnTo>
                <a:cubicBezTo>
                  <a:pt x="1393" y="873"/>
                  <a:pt x="1381" y="870"/>
                  <a:pt x="1368" y="870"/>
                </a:cubicBezTo>
                <a:lnTo>
                  <a:pt x="1245" y="870"/>
                </a:lnTo>
                <a:lnTo>
                  <a:pt x="1245" y="718"/>
                </a:lnTo>
                <a:lnTo>
                  <a:pt x="1403" y="613"/>
                </a:lnTo>
                <a:cubicBezTo>
                  <a:pt x="1421" y="601"/>
                  <a:pt x="1432" y="581"/>
                  <a:pt x="1432" y="560"/>
                </a:cubicBezTo>
                <a:lnTo>
                  <a:pt x="1432" y="311"/>
                </a:lnTo>
                <a:cubicBezTo>
                  <a:pt x="1432" y="276"/>
                  <a:pt x="1403" y="248"/>
                  <a:pt x="1368" y="248"/>
                </a:cubicBezTo>
                <a:cubicBezTo>
                  <a:pt x="1333" y="248"/>
                  <a:pt x="1305" y="276"/>
                  <a:pt x="1305" y="311"/>
                </a:cubicBezTo>
                <a:lnTo>
                  <a:pt x="1305" y="526"/>
                </a:lnTo>
                <a:lnTo>
                  <a:pt x="1231" y="575"/>
                </a:lnTo>
                <a:cubicBezTo>
                  <a:pt x="1201" y="457"/>
                  <a:pt x="1122" y="358"/>
                  <a:pt x="1017" y="301"/>
                </a:cubicBezTo>
                <a:lnTo>
                  <a:pt x="1115" y="89"/>
                </a:lnTo>
                <a:cubicBezTo>
                  <a:pt x="1130" y="57"/>
                  <a:pt x="1116" y="20"/>
                  <a:pt x="1084" y="5"/>
                </a:cubicBezTo>
                <a:cubicBezTo>
                  <a:pt x="1052" y="-8"/>
                  <a:pt x="1015" y="5"/>
                  <a:pt x="1000" y="36"/>
                </a:cubicBezTo>
                <a:lnTo>
                  <a:pt x="898" y="257"/>
                </a:lnTo>
                <a:cubicBezTo>
                  <a:pt x="839" y="245"/>
                  <a:pt x="778" y="245"/>
                  <a:pt x="720" y="257"/>
                </a:cubicBezTo>
                <a:lnTo>
                  <a:pt x="618" y="36"/>
                </a:lnTo>
                <a:cubicBezTo>
                  <a:pt x="603" y="5"/>
                  <a:pt x="566" y="-8"/>
                  <a:pt x="534" y="5"/>
                </a:cubicBezTo>
                <a:cubicBezTo>
                  <a:pt x="502" y="20"/>
                  <a:pt x="488" y="57"/>
                  <a:pt x="503" y="89"/>
                </a:cubicBezTo>
                <a:lnTo>
                  <a:pt x="601" y="301"/>
                </a:lnTo>
                <a:cubicBezTo>
                  <a:pt x="496" y="358"/>
                  <a:pt x="417" y="457"/>
                  <a:pt x="387" y="575"/>
                </a:cubicBezTo>
                <a:lnTo>
                  <a:pt x="313" y="526"/>
                </a:lnTo>
                <a:lnTo>
                  <a:pt x="313" y="315"/>
                </a:lnTo>
                <a:cubicBezTo>
                  <a:pt x="313" y="280"/>
                  <a:pt x="284" y="252"/>
                  <a:pt x="249" y="252"/>
                </a:cubicBezTo>
                <a:cubicBezTo>
                  <a:pt x="215" y="252"/>
                  <a:pt x="186" y="280"/>
                  <a:pt x="186" y="315"/>
                </a:cubicBezTo>
                <a:lnTo>
                  <a:pt x="186" y="560"/>
                </a:lnTo>
                <a:cubicBezTo>
                  <a:pt x="186" y="581"/>
                  <a:pt x="197" y="601"/>
                  <a:pt x="214" y="613"/>
                </a:cubicBezTo>
                <a:lnTo>
                  <a:pt x="373" y="718"/>
                </a:lnTo>
                <a:lnTo>
                  <a:pt x="373" y="870"/>
                </a:lnTo>
                <a:cubicBezTo>
                  <a:pt x="257" y="873"/>
                  <a:pt x="241" y="863"/>
                  <a:pt x="214" y="880"/>
                </a:cubicBezTo>
                <a:lnTo>
                  <a:pt x="28" y="1005"/>
                </a:lnTo>
                <a:cubicBezTo>
                  <a:pt x="-1" y="1024"/>
                  <a:pt x="-9" y="1063"/>
                  <a:pt x="10" y="1092"/>
                </a:cubicBezTo>
                <a:cubicBezTo>
                  <a:pt x="30" y="1121"/>
                  <a:pt x="69" y="1129"/>
                  <a:pt x="98" y="1110"/>
                </a:cubicBezTo>
                <a:lnTo>
                  <a:pt x="269" y="996"/>
                </a:lnTo>
                <a:lnTo>
                  <a:pt x="373" y="996"/>
                </a:lnTo>
                <a:lnTo>
                  <a:pt x="373" y="1147"/>
                </a:lnTo>
                <a:lnTo>
                  <a:pt x="215" y="1249"/>
                </a:lnTo>
                <a:cubicBezTo>
                  <a:pt x="197" y="1261"/>
                  <a:pt x="186" y="1281"/>
                  <a:pt x="186" y="1302"/>
                </a:cubicBezTo>
                <a:lnTo>
                  <a:pt x="186" y="1555"/>
                </a:lnTo>
                <a:cubicBezTo>
                  <a:pt x="186" y="1589"/>
                  <a:pt x="215" y="1618"/>
                  <a:pt x="249" y="1618"/>
                </a:cubicBezTo>
                <a:cubicBezTo>
                  <a:pt x="284" y="1618"/>
                  <a:pt x="313" y="1589"/>
                  <a:pt x="313" y="1555"/>
                </a:cubicBezTo>
                <a:lnTo>
                  <a:pt x="313" y="1336"/>
                </a:lnTo>
                <a:lnTo>
                  <a:pt x="386" y="1289"/>
                </a:lnTo>
                <a:cubicBezTo>
                  <a:pt x="434" y="1478"/>
                  <a:pt x="605" y="1618"/>
                  <a:pt x="809" y="1618"/>
                </a:cubicBezTo>
                <a:cubicBezTo>
                  <a:pt x="1012" y="1618"/>
                  <a:pt x="1183" y="1478"/>
                  <a:pt x="1231" y="1291"/>
                </a:cubicBezTo>
                <a:lnTo>
                  <a:pt x="1305" y="1340"/>
                </a:lnTo>
                <a:lnTo>
                  <a:pt x="1305" y="1555"/>
                </a:lnTo>
                <a:cubicBezTo>
                  <a:pt x="1305" y="1589"/>
                  <a:pt x="1333" y="1618"/>
                  <a:pt x="1368" y="1618"/>
                </a:cubicBezTo>
                <a:cubicBezTo>
                  <a:pt x="1403" y="1618"/>
                  <a:pt x="1432" y="1589"/>
                  <a:pt x="1432" y="1555"/>
                </a:cubicBezTo>
                <a:lnTo>
                  <a:pt x="1432" y="1306"/>
                </a:lnTo>
                <a:cubicBezTo>
                  <a:pt x="1432" y="1285"/>
                  <a:pt x="1421" y="1265"/>
                  <a:pt x="1403" y="1253"/>
                </a:cubicBezTo>
                <a:lnTo>
                  <a:pt x="1245" y="1148"/>
                </a:lnTo>
                <a:lnTo>
                  <a:pt x="1245" y="996"/>
                </a:lnTo>
                <a:lnTo>
                  <a:pt x="1349" y="996"/>
                </a:lnTo>
                <a:lnTo>
                  <a:pt x="1520" y="1110"/>
                </a:lnTo>
                <a:cubicBezTo>
                  <a:pt x="1549" y="1129"/>
                  <a:pt x="1588" y="1121"/>
                  <a:pt x="1607" y="1092"/>
                </a:cubicBezTo>
                <a:cubicBezTo>
                  <a:pt x="1627" y="1063"/>
                  <a:pt x="1619" y="1024"/>
                  <a:pt x="1590" y="10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0">
            <a:extLst>
              <a:ext uri="{FF2B5EF4-FFF2-40B4-BE49-F238E27FC236}">
                <a16:creationId xmlns:a16="http://schemas.microsoft.com/office/drawing/2014/main" id="{A2CDC577-764D-F073-1978-75D04A9BA244}"/>
              </a:ext>
            </a:extLst>
          </p:cNvPr>
          <p:cNvSpPr/>
          <p:nvPr/>
        </p:nvSpPr>
        <p:spPr>
          <a:xfrm>
            <a:off x="6174935" y="1696961"/>
            <a:ext cx="380286" cy="381231"/>
          </a:xfrm>
          <a:custGeom>
            <a:avLst/>
            <a:gdLst/>
            <a:ahLst/>
            <a:cxnLst/>
            <a:rect l="l" t="t" r="r" b="b"/>
            <a:pathLst>
              <a:path w="1610" h="1614" extrusionOk="0">
                <a:moveTo>
                  <a:pt x="868" y="1181"/>
                </a:moveTo>
                <a:lnTo>
                  <a:pt x="868" y="1305"/>
                </a:lnTo>
                <a:cubicBezTo>
                  <a:pt x="868" y="1340"/>
                  <a:pt x="840" y="1368"/>
                  <a:pt x="805" y="1368"/>
                </a:cubicBezTo>
                <a:cubicBezTo>
                  <a:pt x="770" y="1368"/>
                  <a:pt x="742" y="1340"/>
                  <a:pt x="742" y="1305"/>
                </a:cubicBezTo>
                <a:lnTo>
                  <a:pt x="742" y="1181"/>
                </a:lnTo>
                <a:cubicBezTo>
                  <a:pt x="742" y="1146"/>
                  <a:pt x="770" y="1118"/>
                  <a:pt x="805" y="1118"/>
                </a:cubicBezTo>
                <a:cubicBezTo>
                  <a:pt x="840" y="1118"/>
                  <a:pt x="868" y="1146"/>
                  <a:pt x="868" y="1181"/>
                </a:cubicBezTo>
                <a:moveTo>
                  <a:pt x="868" y="435"/>
                </a:moveTo>
                <a:lnTo>
                  <a:pt x="868" y="932"/>
                </a:lnTo>
                <a:cubicBezTo>
                  <a:pt x="868" y="967"/>
                  <a:pt x="840" y="995"/>
                  <a:pt x="805" y="995"/>
                </a:cubicBezTo>
                <a:cubicBezTo>
                  <a:pt x="770" y="995"/>
                  <a:pt x="742" y="967"/>
                  <a:pt x="742" y="932"/>
                </a:cubicBezTo>
                <a:lnTo>
                  <a:pt x="742" y="435"/>
                </a:lnTo>
                <a:cubicBezTo>
                  <a:pt x="742" y="400"/>
                  <a:pt x="770" y="372"/>
                  <a:pt x="805" y="372"/>
                </a:cubicBezTo>
                <a:cubicBezTo>
                  <a:pt x="840" y="372"/>
                  <a:pt x="868" y="400"/>
                  <a:pt x="868" y="435"/>
                </a:cubicBezTo>
                <a:moveTo>
                  <a:pt x="1248" y="1488"/>
                </a:moveTo>
                <a:lnTo>
                  <a:pt x="362" y="1488"/>
                </a:lnTo>
                <a:cubicBezTo>
                  <a:pt x="183" y="1488"/>
                  <a:pt x="70" y="1294"/>
                  <a:pt x="157" y="1139"/>
                </a:cubicBezTo>
                <a:lnTo>
                  <a:pt x="676" y="202"/>
                </a:lnTo>
                <a:cubicBezTo>
                  <a:pt x="732" y="100"/>
                  <a:pt x="878" y="100"/>
                  <a:pt x="934" y="202"/>
                </a:cubicBezTo>
                <a:lnTo>
                  <a:pt x="1454" y="1139"/>
                </a:lnTo>
                <a:cubicBezTo>
                  <a:pt x="1540" y="1294"/>
                  <a:pt x="1428" y="1488"/>
                  <a:pt x="1248" y="1488"/>
                </a:cubicBezTo>
                <a:moveTo>
                  <a:pt x="1564" y="1078"/>
                </a:moveTo>
                <a:lnTo>
                  <a:pt x="1045" y="140"/>
                </a:lnTo>
                <a:cubicBezTo>
                  <a:pt x="941" y="-47"/>
                  <a:pt x="670" y="-47"/>
                  <a:pt x="565" y="140"/>
                </a:cubicBezTo>
                <a:lnTo>
                  <a:pt x="46" y="1078"/>
                </a:lnTo>
                <a:cubicBezTo>
                  <a:pt x="-87" y="1317"/>
                  <a:pt x="86" y="1614"/>
                  <a:pt x="362" y="1614"/>
                </a:cubicBezTo>
                <a:lnTo>
                  <a:pt x="1248" y="1614"/>
                </a:lnTo>
                <a:cubicBezTo>
                  <a:pt x="1526" y="1614"/>
                  <a:pt x="1696" y="1316"/>
                  <a:pt x="1564" y="10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585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/>
      <p:bldP spid="495" grpId="0" build="p"/>
      <p:bldP spid="496" grpId="0" animBg="1"/>
      <p:bldP spid="49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>
          <a:extLst>
            <a:ext uri="{FF2B5EF4-FFF2-40B4-BE49-F238E27FC236}">
              <a16:creationId xmlns:a16="http://schemas.microsoft.com/office/drawing/2014/main" id="{8AE2DF23-E891-0FD9-28E5-A61ED12D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>
            <a:extLst>
              <a:ext uri="{FF2B5EF4-FFF2-40B4-BE49-F238E27FC236}">
                <a16:creationId xmlns:a16="http://schemas.microsoft.com/office/drawing/2014/main" id="{48FF2556-918A-C179-3B37-AD5444FC0C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53995" y="1765014"/>
            <a:ext cx="6636024" cy="1784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8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감사합니다</a:t>
            </a:r>
            <a:endParaRPr sz="8000" dirty="0"/>
          </a:p>
        </p:txBody>
      </p:sp>
      <p:sp>
        <p:nvSpPr>
          <p:cNvPr id="624" name="Google Shape;624;p48">
            <a:extLst>
              <a:ext uri="{FF2B5EF4-FFF2-40B4-BE49-F238E27FC236}">
                <a16:creationId xmlns:a16="http://schemas.microsoft.com/office/drawing/2014/main" id="{22C4A00A-50D6-897F-65EC-3C5D4DB15496}"/>
              </a:ext>
            </a:extLst>
          </p:cNvPr>
          <p:cNvSpPr/>
          <p:nvPr/>
        </p:nvSpPr>
        <p:spPr>
          <a:xfrm>
            <a:off x="1253995" y="1491015"/>
            <a:ext cx="6636010" cy="276674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26287A-7F3E-9565-BAFE-4FD457204F1D}"/>
              </a:ext>
            </a:extLst>
          </p:cNvPr>
          <p:cNvGrpSpPr/>
          <p:nvPr/>
        </p:nvGrpSpPr>
        <p:grpSpPr>
          <a:xfrm>
            <a:off x="6372688" y="3206964"/>
            <a:ext cx="1792661" cy="914100"/>
            <a:chOff x="5451695" y="2808464"/>
            <a:chExt cx="1792661" cy="914100"/>
          </a:xfrm>
        </p:grpSpPr>
        <p:grpSp>
          <p:nvGrpSpPr>
            <p:cNvPr id="625" name="Google Shape;625;p48">
              <a:extLst>
                <a:ext uri="{FF2B5EF4-FFF2-40B4-BE49-F238E27FC236}">
                  <a16:creationId xmlns:a16="http://schemas.microsoft.com/office/drawing/2014/main" id="{DB1CE96B-9882-C193-CD25-373EFEDBC792}"/>
                </a:ext>
              </a:extLst>
            </p:cNvPr>
            <p:cNvGrpSpPr/>
            <p:nvPr/>
          </p:nvGrpSpPr>
          <p:grpSpPr>
            <a:xfrm>
              <a:off x="5451695" y="2808464"/>
              <a:ext cx="1792661" cy="914100"/>
              <a:chOff x="4653648" y="1256600"/>
              <a:chExt cx="1625702" cy="914100"/>
            </a:xfrm>
          </p:grpSpPr>
          <p:sp>
            <p:nvSpPr>
              <p:cNvPr id="626" name="Google Shape;626;p48">
                <a:extLst>
                  <a:ext uri="{FF2B5EF4-FFF2-40B4-BE49-F238E27FC236}">
                    <a16:creationId xmlns:a16="http://schemas.microsoft.com/office/drawing/2014/main" id="{00B98AEC-466B-46E2-782A-B89B44F1C474}"/>
                  </a:ext>
                </a:extLst>
              </p:cNvPr>
              <p:cNvSpPr/>
              <p:nvPr/>
            </p:nvSpPr>
            <p:spPr>
              <a:xfrm>
                <a:off x="4653648" y="1256600"/>
                <a:ext cx="1625700" cy="914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" name="Google Shape;627;p48">
                <a:extLst>
                  <a:ext uri="{FF2B5EF4-FFF2-40B4-BE49-F238E27FC236}">
                    <a16:creationId xmlns:a16="http://schemas.microsoft.com/office/drawing/2014/main" id="{968221B4-4B8E-F2FC-A5F7-99CE83A66870}"/>
                  </a:ext>
                </a:extLst>
              </p:cNvPr>
              <p:cNvSpPr/>
              <p:nvPr/>
            </p:nvSpPr>
            <p:spPr>
              <a:xfrm>
                <a:off x="4653650" y="1256600"/>
                <a:ext cx="1625700" cy="159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28" name="Google Shape;628;p48">
              <a:extLst>
                <a:ext uri="{FF2B5EF4-FFF2-40B4-BE49-F238E27FC236}">
                  <a16:creationId xmlns:a16="http://schemas.microsoft.com/office/drawing/2014/main" id="{C761CD12-4593-45E7-9E0C-C598DD7F4DE1}"/>
                </a:ext>
              </a:extLst>
            </p:cNvPr>
            <p:cNvSpPr/>
            <p:nvPr/>
          </p:nvSpPr>
          <p:spPr>
            <a:xfrm>
              <a:off x="5623756" y="3114770"/>
              <a:ext cx="407383" cy="407383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9" name="Google Shape;629;p48">
              <a:extLst>
                <a:ext uri="{FF2B5EF4-FFF2-40B4-BE49-F238E27FC236}">
                  <a16:creationId xmlns:a16="http://schemas.microsoft.com/office/drawing/2014/main" id="{8D6271A5-5F17-95A1-BC26-74A71E5F5A3E}"/>
                </a:ext>
              </a:extLst>
            </p:cNvPr>
            <p:cNvGrpSpPr/>
            <p:nvPr/>
          </p:nvGrpSpPr>
          <p:grpSpPr>
            <a:xfrm>
              <a:off x="6144297" y="3114708"/>
              <a:ext cx="407432" cy="407391"/>
              <a:chOff x="812101" y="2571761"/>
              <a:chExt cx="417066" cy="417024"/>
            </a:xfrm>
          </p:grpSpPr>
          <p:sp>
            <p:nvSpPr>
              <p:cNvPr id="630" name="Google Shape;630;p48">
                <a:extLst>
                  <a:ext uri="{FF2B5EF4-FFF2-40B4-BE49-F238E27FC236}">
                    <a16:creationId xmlns:a16="http://schemas.microsoft.com/office/drawing/2014/main" id="{6BBC9D29-E70D-A0B6-3B09-8DA5A9376F21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8">
                <a:extLst>
                  <a:ext uri="{FF2B5EF4-FFF2-40B4-BE49-F238E27FC236}">
                    <a16:creationId xmlns:a16="http://schemas.microsoft.com/office/drawing/2014/main" id="{C0B11536-B85B-F0A2-7E24-23D916CECACC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8">
                <a:extLst>
                  <a:ext uri="{FF2B5EF4-FFF2-40B4-BE49-F238E27FC236}">
                    <a16:creationId xmlns:a16="http://schemas.microsoft.com/office/drawing/2014/main" id="{9BFC7F5A-A7B0-1D15-9983-11AE66826E23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8">
                <a:extLst>
                  <a:ext uri="{FF2B5EF4-FFF2-40B4-BE49-F238E27FC236}">
                    <a16:creationId xmlns:a16="http://schemas.microsoft.com/office/drawing/2014/main" id="{DF0006F9-A4B1-0816-96A1-80FE7F0CBC94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634;p48">
              <a:extLst>
                <a:ext uri="{FF2B5EF4-FFF2-40B4-BE49-F238E27FC236}">
                  <a16:creationId xmlns:a16="http://schemas.microsoft.com/office/drawing/2014/main" id="{13BFD493-252A-447B-0CED-DAD68B0EAE21}"/>
                </a:ext>
              </a:extLst>
            </p:cNvPr>
            <p:cNvGrpSpPr/>
            <p:nvPr/>
          </p:nvGrpSpPr>
          <p:grpSpPr>
            <a:xfrm>
              <a:off x="6664891" y="3114708"/>
              <a:ext cx="407391" cy="407391"/>
              <a:chOff x="1323129" y="2571761"/>
              <a:chExt cx="417024" cy="417024"/>
            </a:xfrm>
          </p:grpSpPr>
          <p:sp>
            <p:nvSpPr>
              <p:cNvPr id="635" name="Google Shape;635;p48">
                <a:extLst>
                  <a:ext uri="{FF2B5EF4-FFF2-40B4-BE49-F238E27FC236}">
                    <a16:creationId xmlns:a16="http://schemas.microsoft.com/office/drawing/2014/main" id="{4D11F972-3257-CA6A-FCC3-1D4D1630B715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8">
                <a:extLst>
                  <a:ext uri="{FF2B5EF4-FFF2-40B4-BE49-F238E27FC236}">
                    <a16:creationId xmlns:a16="http://schemas.microsoft.com/office/drawing/2014/main" id="{9973E565-4684-67B0-709A-128B7A4F15F3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8">
                <a:extLst>
                  <a:ext uri="{FF2B5EF4-FFF2-40B4-BE49-F238E27FC236}">
                    <a16:creationId xmlns:a16="http://schemas.microsoft.com/office/drawing/2014/main" id="{F0F923F7-7287-13CE-52E6-F112E9BBBF8B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8">
                <a:extLst>
                  <a:ext uri="{FF2B5EF4-FFF2-40B4-BE49-F238E27FC236}">
                    <a16:creationId xmlns:a16="http://schemas.microsoft.com/office/drawing/2014/main" id="{83C0A3A6-455D-3CB2-49BD-DF431091D148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302;p23">
            <a:extLst>
              <a:ext uri="{FF2B5EF4-FFF2-40B4-BE49-F238E27FC236}">
                <a16:creationId xmlns:a16="http://schemas.microsoft.com/office/drawing/2014/main" id="{CBBC05F5-D5BE-2F56-1B84-5ECEF189C6EC}"/>
              </a:ext>
            </a:extLst>
          </p:cNvPr>
          <p:cNvSpPr txBox="1"/>
          <p:nvPr/>
        </p:nvSpPr>
        <p:spPr>
          <a:xfrm>
            <a:off x="978627" y="4192324"/>
            <a:ext cx="7186722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8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800" b="1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800" b="1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 b="1" u="sng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3481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>
          <a:extLst>
            <a:ext uri="{FF2B5EF4-FFF2-40B4-BE49-F238E27FC236}">
              <a16:creationId xmlns:a16="http://schemas.microsoft.com/office/drawing/2014/main" id="{8E736A26-D0ED-BC49-CB4A-1B24217CB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ECABC7C6-D122-ACF6-4AFE-FE62B6DDA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발표 순서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59" name="Google Shape;359;p31">
            <a:extLst>
              <a:ext uri="{FF2B5EF4-FFF2-40B4-BE49-F238E27FC236}">
                <a16:creationId xmlns:a16="http://schemas.microsoft.com/office/drawing/2014/main" id="{FCC9AB4F-8CD4-BB06-C2C2-35563254856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0" name="Google Shape;360;p31">
            <a:extLst>
              <a:ext uri="{FF2B5EF4-FFF2-40B4-BE49-F238E27FC236}">
                <a16:creationId xmlns:a16="http://schemas.microsoft.com/office/drawing/2014/main" id="{40967CD4-2A52-9D24-15FF-2C35E63AC3C1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889528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1" name="Google Shape;361;p31">
            <a:extLst>
              <a:ext uri="{FF2B5EF4-FFF2-40B4-BE49-F238E27FC236}">
                <a16:creationId xmlns:a16="http://schemas.microsoft.com/office/drawing/2014/main" id="{1C8EFF92-AEF8-51C2-76B8-C09E10FB3C8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2" name="Google Shape;362;p31">
            <a:extLst>
              <a:ext uri="{FF2B5EF4-FFF2-40B4-BE49-F238E27FC236}">
                <a16:creationId xmlns:a16="http://schemas.microsoft.com/office/drawing/2014/main" id="{C52897E1-6F10-91EF-A8FF-3107BFB8BDE5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5465556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63" name="Google Shape;363;p31">
            <a:extLst>
              <a:ext uri="{FF2B5EF4-FFF2-40B4-BE49-F238E27FC236}">
                <a16:creationId xmlns:a16="http://schemas.microsoft.com/office/drawing/2014/main" id="{87AC8DDD-420E-AB91-216A-6272E1429B6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65" name="Google Shape;365;p31">
            <a:extLst>
              <a:ext uri="{FF2B5EF4-FFF2-40B4-BE49-F238E27FC236}">
                <a16:creationId xmlns:a16="http://schemas.microsoft.com/office/drawing/2014/main" id="{4F84B036-4500-2122-F0C0-D37D669AD7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기획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6" name="Google Shape;366;p31">
            <a:extLst>
              <a:ext uri="{FF2B5EF4-FFF2-40B4-BE49-F238E27FC236}">
                <a16:creationId xmlns:a16="http://schemas.microsoft.com/office/drawing/2014/main" id="{673F225F-C725-376A-2D8F-5BBCFEC00E9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이론적 배경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7" name="Google Shape;367;p31">
            <a:extLst>
              <a:ext uri="{FF2B5EF4-FFF2-40B4-BE49-F238E27FC236}">
                <a16:creationId xmlns:a16="http://schemas.microsoft.com/office/drawing/2014/main" id="{F165DAAD-1E68-6526-4331-F81AF77282D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방법 및 과정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8" name="Google Shape;368;p31">
            <a:extLst>
              <a:ext uri="{FF2B5EF4-FFF2-40B4-BE49-F238E27FC236}">
                <a16:creationId xmlns:a16="http://schemas.microsoft.com/office/drawing/2014/main" id="{10C9F1D8-EA74-F2B3-6FA8-5ED5909449F7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20201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결과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9" name="Google Shape;369;p31">
            <a:extLst>
              <a:ext uri="{FF2B5EF4-FFF2-40B4-BE49-F238E27FC236}">
                <a16:creationId xmlns:a16="http://schemas.microsoft.com/office/drawing/2014/main" id="{A1AD84B7-707B-6B4C-C7BC-C2EC11B6AA6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45961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결론 및 고찰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866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/>
      <p:bldP spid="360" grpId="0" animBg="1"/>
      <p:bldP spid="361" grpId="0" animBg="1"/>
      <p:bldP spid="362" grpId="0" animBg="1"/>
      <p:bldP spid="363" grpId="0" animBg="1"/>
      <p:bldP spid="365" grpId="0" build="p"/>
      <p:bldP spid="366" grpId="0" build="p"/>
      <p:bldP spid="367" grpId="0" build="p"/>
      <p:bldP spid="368" grpId="0" build="p"/>
      <p:bldP spid="36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CF559062-6EA2-7498-2054-C0B7A1E8B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B4153FD9-F3DD-3649-E481-905151E0925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t="27049" r="22272" b="4776"/>
          <a:stretch>
            <a:fillRect/>
          </a:stretch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AB98A328-1559-D6F1-C3C7-C2554FA98E7A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05136954-66C4-48E5-D7C3-8211D26B1C8E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D2C21E62-70CB-ADCE-26A7-7C3E4C89F853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A26B9FF2-E1CF-9B8E-6283-B0245A093FD6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4D6790BE-4931-FEA8-AF6D-BBF553DC83E2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AA2F6DF4-999A-C550-A336-95DEF2877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기획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51AEBF64-0C16-76D8-3863-89048FDB4E6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4E468-02AC-708D-EA93-7C26EC3DC085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98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6490DE9A-8B40-F60A-429A-B470DF194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2">
            <a:extLst>
              <a:ext uri="{FF2B5EF4-FFF2-40B4-BE49-F238E27FC236}">
                <a16:creationId xmlns:a16="http://schemas.microsoft.com/office/drawing/2014/main" id="{E12AF2D2-0D7B-C35A-D6D7-0F8AE3E642B1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7246" r="7246"/>
          <a:stretch/>
        </p:blipFill>
        <p:spPr>
          <a:xfrm>
            <a:off x="5381680" y="1487483"/>
            <a:ext cx="2674344" cy="2674501"/>
          </a:xfrm>
          <a:prstGeom prst="rect">
            <a:avLst/>
          </a:prstGeom>
        </p:spPr>
      </p:pic>
      <p:sp>
        <p:nvSpPr>
          <p:cNvPr id="376" name="Google Shape;376;p32">
            <a:extLst>
              <a:ext uri="{FF2B5EF4-FFF2-40B4-BE49-F238E27FC236}">
                <a16:creationId xmlns:a16="http://schemas.microsoft.com/office/drawing/2014/main" id="{3DA76C26-0C8D-A632-3AA3-CDF1C53E0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동기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77" name="Google Shape;377;p32">
            <a:extLst>
              <a:ext uri="{FF2B5EF4-FFF2-40B4-BE49-F238E27FC236}">
                <a16:creationId xmlns:a16="http://schemas.microsoft.com/office/drawing/2014/main" id="{D859EE62-FCD2-588B-2694-3FD60A8098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기말고사 기간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공부 시간을 측정하기 위해 </a:t>
            </a:r>
            <a:r>
              <a:rPr lang="ko-KR" altLang="en-US" dirty="0" err="1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열품타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열정 품은 타이머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앱을 사용</a:t>
            </a:r>
            <a:endParaRPr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lvl="0">
              <a:spcBef>
                <a:spcPts val="1000"/>
              </a:spcBef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앱의 다양한 동기부여 요소 → 공부 시간 ↑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/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공부 효율 ↑</a:t>
            </a:r>
            <a:endParaRPr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앱을 켜 놓기만 하고 집중하지 않아도 공부한 것으로 처리되는 한계 존재</a:t>
            </a:r>
          </a:p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ko-KR" altLang="en-US" sz="1400" b="1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→ </a:t>
            </a:r>
            <a:r>
              <a:rPr lang="ko-KR" altLang="en-US" sz="1400" b="1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딴짓이 감지 시 타이머가 자동으로 멈추고</a:t>
            </a:r>
            <a:r>
              <a:rPr lang="en-US" altLang="ko-KR" sz="1400" b="1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400" b="1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동기부여 멘트가 출력되는 기능</a:t>
            </a:r>
            <a:r>
              <a:rPr lang="ko-KR" altLang="en-US" sz="1400" b="1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의 필요성 느낌</a:t>
            </a:r>
          </a:p>
        </p:txBody>
      </p:sp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54D18FEC-72F2-81E7-FCFB-125A5B094505}"/>
              </a:ext>
            </a:extLst>
          </p:cNvPr>
          <p:cNvSpPr/>
          <p:nvPr/>
        </p:nvSpPr>
        <p:spPr>
          <a:xfrm>
            <a:off x="5381680" y="1487483"/>
            <a:ext cx="2674344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2">
            <a:extLst>
              <a:ext uri="{FF2B5EF4-FFF2-40B4-BE49-F238E27FC236}">
                <a16:creationId xmlns:a16="http://schemas.microsoft.com/office/drawing/2014/main" id="{5926C04E-5AC3-1689-673B-0B7A04FBC0FB}"/>
              </a:ext>
            </a:extLst>
          </p:cNvPr>
          <p:cNvGrpSpPr/>
          <p:nvPr/>
        </p:nvGrpSpPr>
        <p:grpSpPr>
          <a:xfrm>
            <a:off x="7034563" y="3360187"/>
            <a:ext cx="1243823" cy="1243823"/>
            <a:chOff x="4653650" y="1256600"/>
            <a:chExt cx="1625700" cy="1625700"/>
          </a:xfrm>
        </p:grpSpPr>
        <p:sp>
          <p:nvSpPr>
            <p:cNvPr id="380" name="Google Shape;380;p32">
              <a:extLst>
                <a:ext uri="{FF2B5EF4-FFF2-40B4-BE49-F238E27FC236}">
                  <a16:creationId xmlns:a16="http://schemas.microsoft.com/office/drawing/2014/main" id="{74C1646D-6DC9-839E-13B6-97B4260A48DD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32">
              <a:extLst>
                <a:ext uri="{FF2B5EF4-FFF2-40B4-BE49-F238E27FC236}">
                  <a16:creationId xmlns:a16="http://schemas.microsoft.com/office/drawing/2014/main" id="{AC948580-58B3-3E7C-E6CE-BDA65AEB629A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2" name="Google Shape;382;p32">
            <a:extLst>
              <a:ext uri="{FF2B5EF4-FFF2-40B4-BE49-F238E27FC236}">
                <a16:creationId xmlns:a16="http://schemas.microsoft.com/office/drawing/2014/main" id="{74A517BE-B3DF-06A8-DBBF-F93F3CBB5A48}"/>
              </a:ext>
            </a:extLst>
          </p:cNvPr>
          <p:cNvSpPr/>
          <p:nvPr/>
        </p:nvSpPr>
        <p:spPr>
          <a:xfrm>
            <a:off x="7330408" y="3656017"/>
            <a:ext cx="652151" cy="652151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492" y="1491"/>
                </a:moveTo>
                <a:lnTo>
                  <a:pt x="1245" y="1491"/>
                </a:lnTo>
                <a:lnTo>
                  <a:pt x="1245" y="1057"/>
                </a:lnTo>
                <a:cubicBezTo>
                  <a:pt x="1245" y="1022"/>
                  <a:pt x="1217" y="994"/>
                  <a:pt x="1182" y="994"/>
                </a:cubicBezTo>
                <a:lnTo>
                  <a:pt x="436" y="994"/>
                </a:lnTo>
                <a:cubicBezTo>
                  <a:pt x="401" y="994"/>
                  <a:pt x="373" y="1022"/>
                  <a:pt x="373" y="1057"/>
                </a:cubicBezTo>
                <a:lnTo>
                  <a:pt x="373" y="1491"/>
                </a:lnTo>
                <a:lnTo>
                  <a:pt x="126" y="1491"/>
                </a:lnTo>
                <a:lnTo>
                  <a:pt x="126" y="1430"/>
                </a:lnTo>
                <a:cubicBezTo>
                  <a:pt x="126" y="1154"/>
                  <a:pt x="290" y="914"/>
                  <a:pt x="530" y="807"/>
                </a:cubicBezTo>
                <a:cubicBezTo>
                  <a:pt x="692" y="934"/>
                  <a:pt x="923" y="936"/>
                  <a:pt x="1088" y="807"/>
                </a:cubicBezTo>
                <a:cubicBezTo>
                  <a:pt x="1328" y="914"/>
                  <a:pt x="1492" y="1154"/>
                  <a:pt x="1492" y="1430"/>
                </a:cubicBezTo>
                <a:lnTo>
                  <a:pt x="1492" y="1491"/>
                </a:lnTo>
                <a:moveTo>
                  <a:pt x="499" y="1120"/>
                </a:moveTo>
                <a:lnTo>
                  <a:pt x="1119" y="1120"/>
                </a:lnTo>
                <a:lnTo>
                  <a:pt x="1119" y="1491"/>
                </a:lnTo>
                <a:lnTo>
                  <a:pt x="499" y="1491"/>
                </a:lnTo>
                <a:lnTo>
                  <a:pt x="499" y="1120"/>
                </a:lnTo>
                <a:moveTo>
                  <a:pt x="809" y="127"/>
                </a:moveTo>
                <a:cubicBezTo>
                  <a:pt x="912" y="127"/>
                  <a:pt x="1004" y="174"/>
                  <a:pt x="1063" y="249"/>
                </a:cubicBezTo>
                <a:lnTo>
                  <a:pt x="555" y="249"/>
                </a:lnTo>
                <a:cubicBezTo>
                  <a:pt x="615" y="175"/>
                  <a:pt x="706" y="127"/>
                  <a:pt x="809" y="127"/>
                </a:cubicBezTo>
                <a:moveTo>
                  <a:pt x="872" y="375"/>
                </a:moveTo>
                <a:cubicBezTo>
                  <a:pt x="873" y="375"/>
                  <a:pt x="1171" y="376"/>
                  <a:pt x="1172" y="376"/>
                </a:cubicBezTo>
                <a:cubicBezTo>
                  <a:pt x="1177" y="376"/>
                  <a:pt x="1181" y="380"/>
                  <a:pt x="1181" y="385"/>
                </a:cubicBezTo>
                <a:cubicBezTo>
                  <a:pt x="1181" y="521"/>
                  <a:pt x="1015" y="591"/>
                  <a:pt x="918" y="494"/>
                </a:cubicBezTo>
                <a:cubicBezTo>
                  <a:pt x="865" y="442"/>
                  <a:pt x="873" y="379"/>
                  <a:pt x="872" y="375"/>
                </a:cubicBezTo>
                <a:moveTo>
                  <a:pt x="562" y="663"/>
                </a:moveTo>
                <a:cubicBezTo>
                  <a:pt x="658" y="673"/>
                  <a:pt x="749" y="634"/>
                  <a:pt x="809" y="561"/>
                </a:cubicBezTo>
                <a:cubicBezTo>
                  <a:pt x="869" y="634"/>
                  <a:pt x="960" y="673"/>
                  <a:pt x="1056" y="663"/>
                </a:cubicBezTo>
                <a:cubicBezTo>
                  <a:pt x="925" y="815"/>
                  <a:pt x="692" y="814"/>
                  <a:pt x="562" y="663"/>
                </a:cubicBezTo>
                <a:moveTo>
                  <a:pt x="701" y="494"/>
                </a:moveTo>
                <a:cubicBezTo>
                  <a:pt x="603" y="591"/>
                  <a:pt x="437" y="521"/>
                  <a:pt x="437" y="385"/>
                </a:cubicBezTo>
                <a:cubicBezTo>
                  <a:pt x="437" y="380"/>
                  <a:pt x="441" y="375"/>
                  <a:pt x="446" y="375"/>
                </a:cubicBezTo>
                <a:lnTo>
                  <a:pt x="746" y="375"/>
                </a:lnTo>
                <a:cubicBezTo>
                  <a:pt x="745" y="379"/>
                  <a:pt x="753" y="442"/>
                  <a:pt x="701" y="494"/>
                </a:cubicBezTo>
                <a:moveTo>
                  <a:pt x="1179" y="710"/>
                </a:moveTo>
                <a:cubicBezTo>
                  <a:pt x="1212" y="664"/>
                  <a:pt x="1235" y="612"/>
                  <a:pt x="1249" y="556"/>
                </a:cubicBezTo>
                <a:cubicBezTo>
                  <a:pt x="1287" y="508"/>
                  <a:pt x="1307" y="447"/>
                  <a:pt x="1307" y="385"/>
                </a:cubicBezTo>
                <a:cubicBezTo>
                  <a:pt x="1307" y="326"/>
                  <a:pt x="1269" y="275"/>
                  <a:pt x="1216" y="257"/>
                </a:cubicBezTo>
                <a:cubicBezTo>
                  <a:pt x="1143" y="104"/>
                  <a:pt x="988" y="0"/>
                  <a:pt x="809" y="0"/>
                </a:cubicBezTo>
                <a:cubicBezTo>
                  <a:pt x="631" y="0"/>
                  <a:pt x="475" y="104"/>
                  <a:pt x="402" y="257"/>
                </a:cubicBezTo>
                <a:cubicBezTo>
                  <a:pt x="349" y="275"/>
                  <a:pt x="311" y="326"/>
                  <a:pt x="311" y="385"/>
                </a:cubicBezTo>
                <a:cubicBezTo>
                  <a:pt x="311" y="447"/>
                  <a:pt x="332" y="508"/>
                  <a:pt x="370" y="556"/>
                </a:cubicBezTo>
                <a:cubicBezTo>
                  <a:pt x="383" y="612"/>
                  <a:pt x="406" y="664"/>
                  <a:pt x="439" y="710"/>
                </a:cubicBezTo>
                <a:cubicBezTo>
                  <a:pt x="178" y="844"/>
                  <a:pt x="0" y="1117"/>
                  <a:pt x="0" y="1430"/>
                </a:cubicBezTo>
                <a:lnTo>
                  <a:pt x="0" y="1554"/>
                </a:lnTo>
                <a:cubicBezTo>
                  <a:pt x="0" y="1589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89"/>
                  <a:pt x="1618" y="1554"/>
                </a:cubicBezTo>
                <a:lnTo>
                  <a:pt x="1618" y="1430"/>
                </a:lnTo>
                <a:cubicBezTo>
                  <a:pt x="1618" y="1117"/>
                  <a:pt x="1440" y="845"/>
                  <a:pt x="1179" y="7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23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2B88594-B29F-E5FF-CBD8-EAE574EBA522}"/>
              </a:ext>
            </a:extLst>
          </p:cNvPr>
          <p:cNvGrpSpPr/>
          <p:nvPr/>
        </p:nvGrpSpPr>
        <p:grpSpPr>
          <a:xfrm>
            <a:off x="4484837" y="886835"/>
            <a:ext cx="1219927" cy="1219927"/>
            <a:chOff x="4785088" y="1288400"/>
            <a:chExt cx="1625700" cy="1625700"/>
          </a:xfrm>
        </p:grpSpPr>
        <p:grpSp>
          <p:nvGrpSpPr>
            <p:cNvPr id="532" name="Google Shape;532;p43"/>
            <p:cNvGrpSpPr/>
            <p:nvPr/>
          </p:nvGrpSpPr>
          <p:grpSpPr>
            <a:xfrm>
              <a:off x="4785088" y="1288400"/>
              <a:ext cx="1625700" cy="1625700"/>
              <a:chOff x="4653650" y="1256600"/>
              <a:chExt cx="1625700" cy="1625700"/>
            </a:xfrm>
          </p:grpSpPr>
          <p:sp>
            <p:nvSpPr>
              <p:cNvPr id="533" name="Google Shape;533;p43"/>
              <p:cNvSpPr/>
              <p:nvPr/>
            </p:nvSpPr>
            <p:spPr>
              <a:xfrm>
                <a:off x="4653650" y="1256600"/>
                <a:ext cx="1625700" cy="162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4" name="Google Shape;534;p43"/>
              <p:cNvSpPr/>
              <p:nvPr/>
            </p:nvSpPr>
            <p:spPr>
              <a:xfrm>
                <a:off x="4653650" y="1256600"/>
                <a:ext cx="1625700" cy="159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36" name="Google Shape;536;p43"/>
            <p:cNvSpPr/>
            <p:nvPr/>
          </p:nvSpPr>
          <p:spPr>
            <a:xfrm>
              <a:off x="5322018" y="1820235"/>
              <a:ext cx="551881" cy="651775"/>
            </a:xfrm>
            <a:custGeom>
              <a:avLst/>
              <a:gdLst/>
              <a:ahLst/>
              <a:cxnLst/>
              <a:rect l="l" t="t" r="r" b="b"/>
              <a:pathLst>
                <a:path w="1370" h="1618" extrusionOk="0">
                  <a:moveTo>
                    <a:pt x="1096" y="1046"/>
                  </a:moveTo>
                  <a:lnTo>
                    <a:pt x="847" y="1232"/>
                  </a:lnTo>
                  <a:cubicBezTo>
                    <a:pt x="819" y="1253"/>
                    <a:pt x="779" y="1248"/>
                    <a:pt x="759" y="1220"/>
                  </a:cubicBezTo>
                  <a:cubicBezTo>
                    <a:pt x="738" y="1192"/>
                    <a:pt x="743" y="1152"/>
                    <a:pt x="771" y="1131"/>
                  </a:cubicBezTo>
                  <a:lnTo>
                    <a:pt x="952" y="995"/>
                  </a:lnTo>
                  <a:lnTo>
                    <a:pt x="771" y="859"/>
                  </a:lnTo>
                  <a:cubicBezTo>
                    <a:pt x="743" y="839"/>
                    <a:pt x="738" y="799"/>
                    <a:pt x="759" y="771"/>
                  </a:cubicBezTo>
                  <a:cubicBezTo>
                    <a:pt x="780" y="743"/>
                    <a:pt x="819" y="737"/>
                    <a:pt x="847" y="758"/>
                  </a:cubicBezTo>
                  <a:lnTo>
                    <a:pt x="1096" y="945"/>
                  </a:lnTo>
                  <a:cubicBezTo>
                    <a:pt x="1129" y="970"/>
                    <a:pt x="1129" y="1021"/>
                    <a:pt x="1096" y="1046"/>
                  </a:cubicBezTo>
                  <a:moveTo>
                    <a:pt x="598" y="859"/>
                  </a:moveTo>
                  <a:lnTo>
                    <a:pt x="417" y="995"/>
                  </a:lnTo>
                  <a:lnTo>
                    <a:pt x="598" y="1131"/>
                  </a:lnTo>
                  <a:cubicBezTo>
                    <a:pt x="626" y="1152"/>
                    <a:pt x="632" y="1192"/>
                    <a:pt x="611" y="1220"/>
                  </a:cubicBezTo>
                  <a:cubicBezTo>
                    <a:pt x="590" y="1248"/>
                    <a:pt x="550" y="1253"/>
                    <a:pt x="523" y="1232"/>
                  </a:cubicBezTo>
                  <a:lnTo>
                    <a:pt x="274" y="1046"/>
                  </a:lnTo>
                  <a:cubicBezTo>
                    <a:pt x="240" y="1021"/>
                    <a:pt x="240" y="970"/>
                    <a:pt x="274" y="945"/>
                  </a:cubicBezTo>
                  <a:lnTo>
                    <a:pt x="523" y="758"/>
                  </a:lnTo>
                  <a:cubicBezTo>
                    <a:pt x="551" y="737"/>
                    <a:pt x="590" y="743"/>
                    <a:pt x="611" y="771"/>
                  </a:cubicBezTo>
                  <a:cubicBezTo>
                    <a:pt x="632" y="799"/>
                    <a:pt x="626" y="839"/>
                    <a:pt x="598" y="859"/>
                  </a:cubicBezTo>
                  <a:moveTo>
                    <a:pt x="126" y="1492"/>
                  </a:moveTo>
                  <a:lnTo>
                    <a:pt x="126" y="126"/>
                  </a:lnTo>
                  <a:lnTo>
                    <a:pt x="870" y="126"/>
                  </a:lnTo>
                  <a:lnTo>
                    <a:pt x="870" y="436"/>
                  </a:lnTo>
                  <a:cubicBezTo>
                    <a:pt x="870" y="471"/>
                    <a:pt x="899" y="499"/>
                    <a:pt x="934" y="499"/>
                  </a:cubicBezTo>
                  <a:lnTo>
                    <a:pt x="1243" y="499"/>
                  </a:lnTo>
                  <a:lnTo>
                    <a:pt x="1243" y="1492"/>
                  </a:lnTo>
                  <a:lnTo>
                    <a:pt x="126" y="1492"/>
                  </a:lnTo>
                  <a:moveTo>
                    <a:pt x="997" y="216"/>
                  </a:moveTo>
                  <a:lnTo>
                    <a:pt x="1154" y="373"/>
                  </a:lnTo>
                  <a:lnTo>
                    <a:pt x="997" y="373"/>
                  </a:lnTo>
                  <a:lnTo>
                    <a:pt x="997" y="216"/>
                  </a:lnTo>
                  <a:moveTo>
                    <a:pt x="1351" y="391"/>
                  </a:moveTo>
                  <a:lnTo>
                    <a:pt x="978" y="18"/>
                  </a:lnTo>
                  <a:lnTo>
                    <a:pt x="978" y="18"/>
                  </a:lnTo>
                  <a:cubicBezTo>
                    <a:pt x="965" y="6"/>
                    <a:pt x="949" y="0"/>
                    <a:pt x="934" y="0"/>
                  </a:cubicBezTo>
                  <a:lnTo>
                    <a:pt x="63" y="0"/>
                  </a:lnTo>
                  <a:cubicBezTo>
                    <a:pt x="28" y="0"/>
                    <a:pt x="0" y="28"/>
                    <a:pt x="0" y="63"/>
                  </a:cubicBezTo>
                  <a:lnTo>
                    <a:pt x="0" y="1555"/>
                  </a:lnTo>
                  <a:cubicBezTo>
                    <a:pt x="0" y="1590"/>
                    <a:pt x="28" y="1618"/>
                    <a:pt x="63" y="1618"/>
                  </a:cubicBezTo>
                  <a:lnTo>
                    <a:pt x="1306" y="1618"/>
                  </a:lnTo>
                  <a:cubicBezTo>
                    <a:pt x="1341" y="1618"/>
                    <a:pt x="1370" y="1590"/>
                    <a:pt x="1370" y="1555"/>
                  </a:cubicBezTo>
                  <a:lnTo>
                    <a:pt x="1370" y="436"/>
                  </a:lnTo>
                  <a:cubicBezTo>
                    <a:pt x="1370" y="419"/>
                    <a:pt x="1363" y="403"/>
                    <a:pt x="1351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43"/>
          <p:cNvSpPr txBox="1">
            <a:spLocks noGrp="1"/>
          </p:cNvSpPr>
          <p:nvPr>
            <p:ph type="title"/>
          </p:nvPr>
        </p:nvSpPr>
        <p:spPr>
          <a:xfrm>
            <a:off x="954594" y="1419450"/>
            <a:ext cx="3731700" cy="11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3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목적</a:t>
            </a:r>
            <a:endParaRPr sz="3000" dirty="0"/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1"/>
          </p:nvPr>
        </p:nvSpPr>
        <p:spPr>
          <a:xfrm>
            <a:off x="3960922" y="2155200"/>
            <a:ext cx="4228456" cy="2314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>
              <a:spcBef>
                <a:spcPts val="120"/>
              </a:spcBef>
              <a:spcAft>
                <a:spcPts val="120"/>
              </a:spcAft>
              <a:buClr>
                <a:schemeClr val="accent6"/>
              </a:buClr>
              <a:buSzPts val="1100"/>
              <a:buFontTx/>
              <a:buChar char="-"/>
            </a:pPr>
            <a:r>
              <a:rPr lang="ko-KR" altLang="en-US" sz="12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기존 공부 타이머 앱의 </a:t>
            </a:r>
            <a:r>
              <a:rPr lang="ko-KR" altLang="en-US" sz="1200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한계를 보완</a:t>
            </a:r>
            <a:r>
              <a:rPr lang="ko-KR" altLang="en-US" sz="12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하고자 함</a:t>
            </a:r>
            <a:endParaRPr lang="en-US" altLang="ko-KR" sz="12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171450" lvl="0" indent="-171450" algn="l">
              <a:spcBef>
                <a:spcPts val="120"/>
              </a:spcBef>
              <a:spcAft>
                <a:spcPts val="120"/>
              </a:spcAft>
              <a:buClr>
                <a:schemeClr val="accent6"/>
              </a:buClr>
              <a:buSzPts val="1100"/>
              <a:buFontTx/>
              <a:buChar char="-"/>
            </a:pPr>
            <a:r>
              <a:rPr lang="ko-KR" altLang="en-US" sz="12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사용자의 자세</a:t>
            </a:r>
            <a:r>
              <a:rPr lang="en-US" altLang="ko-KR" sz="12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12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손</a:t>
            </a:r>
            <a:r>
              <a:rPr lang="en-US" altLang="ko-KR" sz="12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12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고개 방향 등을 인식하여 </a:t>
            </a:r>
            <a:r>
              <a:rPr lang="ko-KR" altLang="en-US" sz="1200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집중 흐트러짐</a:t>
            </a:r>
            <a:r>
              <a:rPr lang="ko-KR" altLang="en-US" sz="12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감지하면 </a:t>
            </a:r>
            <a:r>
              <a:rPr lang="ko-KR" altLang="en-US" sz="1200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타이머 자동 정지</a:t>
            </a:r>
            <a:endParaRPr lang="en-US" altLang="ko-KR" sz="1200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171450" lvl="0" indent="-171450" algn="l">
              <a:spcBef>
                <a:spcPts val="120"/>
              </a:spcBef>
              <a:spcAft>
                <a:spcPts val="120"/>
              </a:spcAft>
              <a:buClr>
                <a:schemeClr val="accent6"/>
              </a:buClr>
              <a:buSzPts val="1100"/>
              <a:buFontTx/>
              <a:buChar char="-"/>
            </a:pPr>
            <a:r>
              <a:rPr lang="ko-KR" altLang="en-US" sz="12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집중이 재개되면 </a:t>
            </a:r>
            <a:r>
              <a:rPr lang="ko-KR" altLang="en-US" sz="1200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 집중 시간만 기록하는 타이머 시스템 </a:t>
            </a:r>
            <a:r>
              <a:rPr lang="ko-KR" altLang="en-US" sz="12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설계 및 제작</a:t>
            </a:r>
            <a:endParaRPr lang="en-US" altLang="ko-KR" sz="12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538" name="Google Shape;538;p43"/>
          <p:cNvSpPr/>
          <p:nvPr/>
        </p:nvSpPr>
        <p:spPr>
          <a:xfrm>
            <a:off x="3960920" y="1995600"/>
            <a:ext cx="4228486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0" animBg="1"/>
      <p:bldP spid="537" grpId="0" uiExpand="1" build="p" animBg="1"/>
      <p:bldP spid="5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B75C1ED4-A756-A7C6-50B2-FF1A471F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AC9F1FEC-392F-5ED3-C5FB-4FB25D5B3328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9AB45E06-E917-FA6C-C85B-2BAAE8B82A4A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FD6562BB-5C9A-FA7A-9981-227CE5D2EF2B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0F1D2341-0635-EFF2-64BE-3539344DD9B5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163E1931-7D28-FB0A-D60C-6F56E894391E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46C2D25B-5227-0BC2-643D-FCE9E84E1478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0A48CCA2-8A71-B46A-C2D2-FF23DCB5E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이론적 배경</a:t>
            </a:r>
            <a:br>
              <a:rPr lang="en-US" altLang="ko-KR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en-US" altLang="ko-KR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(</a:t>
            </a:r>
            <a:r>
              <a:rPr lang="ko-KR" altLang="en-US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기술 스택</a:t>
            </a:r>
            <a:r>
              <a:rPr lang="en-US" altLang="ko-KR" sz="2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)</a:t>
            </a:r>
            <a:endParaRPr sz="20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5676CBE2-E21F-2799-A470-4DAF952B858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FC036-7FCE-1753-CAEC-2E4C64DD62E1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62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D49EF3F4-7D39-5E2A-4667-61EEA11BF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>
            <a:extLst>
              <a:ext uri="{FF2B5EF4-FFF2-40B4-BE49-F238E27FC236}">
                <a16:creationId xmlns:a16="http://schemas.microsoft.com/office/drawing/2014/main" id="{F3211244-3992-8794-B5A0-D032C2C93DA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122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UNO</a:t>
            </a:r>
          </a:p>
        </p:txBody>
      </p:sp>
      <p:sp>
        <p:nvSpPr>
          <p:cNvPr id="389" name="Google Shape;389;p33">
            <a:extLst>
              <a:ext uri="{FF2B5EF4-FFF2-40B4-BE49-F238E27FC236}">
                <a16:creationId xmlns:a16="http://schemas.microsoft.com/office/drawing/2014/main" id="{90507AD5-2341-3A76-7836-BEF05C6C470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97954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ESP32-CAM</a:t>
            </a:r>
          </a:p>
        </p:txBody>
      </p:sp>
      <p:sp>
        <p:nvSpPr>
          <p:cNvPr id="390" name="Google Shape;390;p33">
            <a:extLst>
              <a:ext uri="{FF2B5EF4-FFF2-40B4-BE49-F238E27FC236}">
                <a16:creationId xmlns:a16="http://schemas.microsoft.com/office/drawing/2014/main" id="{F3C65230-B357-1A0A-AA9A-31AE25C2D8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1225" y="3962477"/>
            <a:ext cx="2348100" cy="707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펌웨어 업로드 및 여러 하드웨어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부품 제어를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1" name="Google Shape;391;p33">
            <a:extLst>
              <a:ext uri="{FF2B5EF4-FFF2-40B4-BE49-F238E27FC236}">
                <a16:creationId xmlns:a16="http://schemas.microsoft.com/office/drawing/2014/main" id="{E68A7897-3F52-4FF4-F5BC-45BCD7EB0BB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97950" y="3962478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 확인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 구동 및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 상태 감지를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2" name="Google Shape;392;p33">
            <a:extLst>
              <a:ext uri="{FF2B5EF4-FFF2-40B4-BE49-F238E27FC236}">
                <a16:creationId xmlns:a16="http://schemas.microsoft.com/office/drawing/2014/main" id="{3071C8BC-3B9F-3D0E-B409-946EF54E32F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44675" y="3962479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현재 집중 시간과 집중 여부</a:t>
            </a:r>
            <a:endParaRPr lang="en-US" altLang="ko-KR" sz="11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정보 표시를 위해 사용</a:t>
            </a:r>
            <a:endParaRPr lang="en-US" altLang="ko-KR" sz="11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3" name="Google Shape;393;p33">
            <a:extLst>
              <a:ext uri="{FF2B5EF4-FFF2-40B4-BE49-F238E27FC236}">
                <a16:creationId xmlns:a16="http://schemas.microsoft.com/office/drawing/2014/main" id="{3AD73320-216F-EB98-29CC-FA09E76F0E6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4467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16x2 LCD Display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(I2C)</a:t>
            </a:r>
            <a:endParaRPr sz="1600"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Google Shape;492;p40">
            <a:extLst>
              <a:ext uri="{FF2B5EF4-FFF2-40B4-BE49-F238E27FC236}">
                <a16:creationId xmlns:a16="http://schemas.microsoft.com/office/drawing/2014/main" id="{EEEE67E5-D71A-B95D-8D65-31EB7C005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주요 사용 하드웨어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2" name="그림 1" descr="전자제품, 전자 공학, 회로 구성요소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701825-B602-ACD1-E6B7-2446A66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62847" y="1517995"/>
            <a:ext cx="1818306" cy="1818306"/>
          </a:xfrm>
          <a:prstGeom prst="rect">
            <a:avLst/>
          </a:prstGeom>
        </p:spPr>
      </p:pic>
      <p:pic>
        <p:nvPicPr>
          <p:cNvPr id="4" name="그림 3" descr="전자제품, 전자 부품, 회로 구성요소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3D43C0-3D44-9191-A6F7-D23EF5818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7" y="1606163"/>
            <a:ext cx="2462956" cy="1641970"/>
          </a:xfrm>
          <a:prstGeom prst="rect">
            <a:avLst/>
          </a:prstGeom>
        </p:spPr>
      </p:pic>
      <p:pic>
        <p:nvPicPr>
          <p:cNvPr id="7" name="그림 6" descr="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254432-683A-7B48-F4CB-81CB0E5E7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020" y="1606163"/>
            <a:ext cx="1818306" cy="13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5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build="p"/>
      <p:bldP spid="389" grpId="0" build="p"/>
      <p:bldP spid="390" grpId="0" build="p"/>
      <p:bldP spid="391" grpId="0" uiExpand="1" build="p"/>
      <p:bldP spid="392" grpId="0" uiExpand="1" build="p"/>
      <p:bldP spid="39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06B57854-3661-F1C3-6F20-30BE0B1E6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>
            <a:extLst>
              <a:ext uri="{FF2B5EF4-FFF2-40B4-BE49-F238E27FC236}">
                <a16:creationId xmlns:a16="http://schemas.microsoft.com/office/drawing/2014/main" id="{54430476-D45E-5505-04B8-92687922835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122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IDE</a:t>
            </a:r>
            <a:endParaRPr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89" name="Google Shape;389;p33">
            <a:extLst>
              <a:ext uri="{FF2B5EF4-FFF2-40B4-BE49-F238E27FC236}">
                <a16:creationId xmlns:a16="http://schemas.microsoft.com/office/drawing/2014/main" id="{0AA38675-F764-5997-09FD-BA854E82E01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97954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TensorFlow</a:t>
            </a:r>
            <a:br>
              <a:rPr lang="en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en" sz="14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(Teachable Machine)</a:t>
            </a:r>
            <a:endParaRPr sz="1400"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90" name="Google Shape;390;p33">
            <a:extLst>
              <a:ext uri="{FF2B5EF4-FFF2-40B4-BE49-F238E27FC236}">
                <a16:creationId xmlns:a16="http://schemas.microsoft.com/office/drawing/2014/main" id="{FE3F0ECA-834F-E364-12E5-008CE1465D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1225" y="3962478"/>
            <a:ext cx="2348100" cy="707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Arduino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보드에 펌웨어를 업로드하고 하드웨어 동작을 제어하기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1" name="Google Shape;391;p33">
            <a:extLst>
              <a:ext uri="{FF2B5EF4-FFF2-40B4-BE49-F238E27FC236}">
                <a16:creationId xmlns:a16="http://schemas.microsoft.com/office/drawing/2014/main" id="{44210114-3D75-AD6B-0A54-D4A0E0C982D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97950" y="3962478"/>
            <a:ext cx="2348100" cy="707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상태를 확인하는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모델을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에서 구동하기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2" name="Google Shape;392;p33">
            <a:extLst>
              <a:ext uri="{FF2B5EF4-FFF2-40B4-BE49-F238E27FC236}">
                <a16:creationId xmlns:a16="http://schemas.microsoft.com/office/drawing/2014/main" id="{D4641567-B27D-4995-D1B9-ED2FB3B2FFC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44675" y="3962478"/>
            <a:ext cx="2348100" cy="707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Arduino IDE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에서 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보드의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Wi-Fi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및 카메라 기능 제어를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3" name="Google Shape;393;p33">
            <a:extLst>
              <a:ext uri="{FF2B5EF4-FFF2-40B4-BE49-F238E27FC236}">
                <a16:creationId xmlns:a16="http://schemas.microsoft.com/office/drawing/2014/main" id="{F1404552-D533-7176-6439-61615431475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642090" y="3173216"/>
            <a:ext cx="295327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900" b="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Espressif</a:t>
            </a:r>
            <a:r>
              <a:rPr lang="en-US" sz="19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Library</a:t>
            </a:r>
          </a:p>
          <a:p>
            <a:pPr marL="0" lvl="0" indent="0"/>
            <a:r>
              <a:rPr lang="en" altLang="ko-KR" sz="14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(ESP32)</a:t>
            </a:r>
            <a:endParaRPr sz="1400"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Google Shape;492;p40">
            <a:extLst>
              <a:ext uri="{FF2B5EF4-FFF2-40B4-BE49-F238E27FC236}">
                <a16:creationId xmlns:a16="http://schemas.microsoft.com/office/drawing/2014/main" id="{AE27AB46-79E8-910F-EE9B-8466FD3C9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주요 사용 소프트웨어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5" name="그림 14" descr="상징, 스크린샷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D4458B-B164-542D-DD4E-3ED34B25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8" y="1696019"/>
            <a:ext cx="1328794" cy="1328794"/>
          </a:xfrm>
          <a:prstGeom prst="rect">
            <a:avLst/>
          </a:prstGeom>
        </p:spPr>
      </p:pic>
      <p:pic>
        <p:nvPicPr>
          <p:cNvPr id="3" name="그림 2" descr="폰트, 로고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1BBA9F-3C40-A8E9-00B1-432102E65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270215"/>
            <a:ext cx="1828800" cy="1828800"/>
          </a:xfrm>
          <a:prstGeom prst="rect">
            <a:avLst/>
          </a:prstGeom>
        </p:spPr>
      </p:pic>
      <p:pic>
        <p:nvPicPr>
          <p:cNvPr id="4" name="그림 3" descr="그래픽, 원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17304C-20C9-679B-443F-9CF9D1C49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28" y="1696019"/>
            <a:ext cx="1328794" cy="13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build="p"/>
      <p:bldP spid="389" grpId="0" build="p"/>
      <p:bldP spid="390" grpId="0" build="p"/>
      <p:bldP spid="391" grpId="0" uiExpand="1" build="p"/>
      <p:bldP spid="392" grpId="0" build="p"/>
      <p:bldP spid="39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B19AB073-A716-40DB-1231-14DA59E13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CD0E3F16-3F9A-A192-DCA5-7556D7B29750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F6A15C8A-C3AC-410E-B32C-2AB4DBBEB09B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E8487F1A-82B2-7F99-6E23-319208AC2FDE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6A6119D8-65A9-FA5C-8CF6-05A4816F8460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EC69D77F-178B-67AB-B1FC-36DA86DF50AB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6C17C212-0ED5-7CDA-AE55-381AA0654DB1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B69754E4-8CB3-735E-D89D-3FD135238A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49" y="3453725"/>
            <a:ext cx="3624843" cy="1261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3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연구 방법 및 과정</a:t>
            </a:r>
            <a:endParaRPr sz="33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90CD54DD-DD97-3E99-D287-299BE947330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C75FB-16C2-C865-5CCD-60CA6C16C51A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nior Frontend Developer Portfolio by Slidesgo">
  <a:themeElements>
    <a:clrScheme name="Simple Light">
      <a:dk1>
        <a:srgbClr val="FFFFFF"/>
      </a:dk1>
      <a:lt1>
        <a:srgbClr val="292828"/>
      </a:lt1>
      <a:dk2>
        <a:srgbClr val="A67FF1"/>
      </a:dk2>
      <a:lt2>
        <a:srgbClr val="F5B150"/>
      </a:lt2>
      <a:accent1>
        <a:srgbClr val="C0E6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553</Words>
  <Application>Microsoft Macintosh PowerPoint</Application>
  <PresentationFormat>화면 슬라이드 쇼(16:9)</PresentationFormat>
  <Paragraphs>93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Gmarket Sans TTF Light</vt:lpstr>
      <vt:lpstr>Gmarket Sans TTF Bold</vt:lpstr>
      <vt:lpstr>Anaheim</vt:lpstr>
      <vt:lpstr>Gmarket Sans TTF Medium</vt:lpstr>
      <vt:lpstr>Aldrich</vt:lpstr>
      <vt:lpstr>Arial</vt:lpstr>
      <vt:lpstr>Open Sans</vt:lpstr>
      <vt:lpstr>Senior Frontend Developer Portfolio by Slidesgo</vt:lpstr>
      <vt:lpstr>AI로 집중 상태를 측정하는    공부 타이머 개발</vt:lpstr>
      <vt:lpstr>발표 순서</vt:lpstr>
      <vt:lpstr>연구 기획</vt:lpstr>
      <vt:lpstr>연구 동기</vt:lpstr>
      <vt:lpstr>연구 목적</vt:lpstr>
      <vt:lpstr>이론적 배경 (기술 스택)</vt:lpstr>
      <vt:lpstr>주요 사용 하드웨어</vt:lpstr>
      <vt:lpstr>주요 사용 소프트웨어</vt:lpstr>
      <vt:lpstr>연구 방법 및 과정</vt:lpstr>
      <vt:lpstr>공부 상태 확인 AI 개발</vt:lpstr>
      <vt:lpstr>프로그램 작동 과정</vt:lpstr>
      <vt:lpstr>연구 결과 (현재 상황)</vt:lpstr>
      <vt:lpstr>PowerPoint 프레젠테이션</vt:lpstr>
      <vt:lpstr>현재 진행중인 사항</vt:lpstr>
      <vt:lpstr>결론 및 고찰</vt:lpstr>
      <vt:lpstr>결론 및 고찰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[1학년 4반]김지한</cp:lastModifiedBy>
  <cp:revision>119</cp:revision>
  <cp:lastPrinted>2025-07-25T16:41:08Z</cp:lastPrinted>
  <dcterms:modified xsi:type="dcterms:W3CDTF">2025-07-25T16:46:57Z</dcterms:modified>
</cp:coreProperties>
</file>